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71" r:id="rId17"/>
    <p:sldId id="274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F8E0CA"/>
          </a:solidFill>
        </a:fill>
      </a:tcStyle>
    </a:wholeTbl>
    <a:band2H>
      <a:tcTxStyle/>
      <a:tcStyle>
        <a:tcBdr/>
        <a:fill>
          <a:solidFill>
            <a:srgbClr val="FCF0E6"/>
          </a:solidFill>
        </a:fill>
      </a:tcStyle>
    </a:band2H>
    <a:firstCol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381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381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D4EBEC"/>
          </a:solidFill>
        </a:fill>
      </a:tcStyle>
    </a:wholeTbl>
    <a:band2H>
      <a:tcTxStyle/>
      <a:tcStyle>
        <a:tcBdr/>
        <a:fill>
          <a:solidFill>
            <a:srgbClr val="EBF5F6"/>
          </a:solidFill>
        </a:fill>
      </a:tcStyle>
    </a:band2H>
    <a:firstCol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381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381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F2DFF5"/>
          </a:solidFill>
        </a:fill>
      </a:tcStyle>
    </a:wholeTbl>
    <a:band2H>
      <a:tcTxStyle/>
      <a:tcStyle>
        <a:tcBdr/>
        <a:fill>
          <a:solidFill>
            <a:srgbClr val="F9F0FA"/>
          </a:solidFill>
        </a:fill>
      </a:tcStyle>
    </a:band2H>
    <a:firstCol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381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381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333333"/>
          </a:solidFill>
        </a:fill>
      </a:tcStyle>
    </a:band2H>
    <a:firstCol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3333"/>
          </a:solidFill>
        </a:fill>
      </a:tcStyle>
    </a:lastRow>
    <a:fir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381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lastRow>
    <a:fir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381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8065" autoAdjust="0"/>
  </p:normalViewPr>
  <p:slideViewPr>
    <p:cSldViewPr snapToGrid="0" snapToObjects="1">
      <p:cViewPr varScale="1">
        <p:scale>
          <a:sx n="72" d="100"/>
          <a:sy n="72" d="100"/>
        </p:scale>
        <p:origin x="9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095789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Marta Cano: diapo 4 y 5</a:t>
            </a:r>
          </a:p>
          <a:p>
            <a:pPr marL="171450" indent="-171450">
              <a:buFontTx/>
              <a:buChar char="-"/>
            </a:pPr>
            <a:r>
              <a:rPr lang="es-ES" dirty="0"/>
              <a:t>Antonio </a:t>
            </a:r>
            <a:r>
              <a:rPr lang="es-ES" dirty="0" err="1"/>
              <a:t>Plantells</a:t>
            </a:r>
            <a:r>
              <a:rPr lang="es-ES" dirty="0"/>
              <a:t>: encuesta y diapo 15 (calendario TFG) </a:t>
            </a:r>
          </a:p>
        </p:txBody>
      </p:sp>
    </p:spTree>
    <p:extLst>
      <p:ext uri="{BB962C8B-B14F-4D97-AF65-F5344CB8AC3E}">
        <p14:creationId xmlns:p14="http://schemas.microsoft.com/office/powerpoint/2010/main" val="2449895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Shape 3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180 hores són 9 setmanes a 4 hores el dia.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1 trimestre</a:t>
            </a:r>
          </a:p>
        </p:txBody>
      </p:sp>
    </p:spTree>
    <p:extLst>
      <p:ext uri="{BB962C8B-B14F-4D97-AF65-F5344CB8AC3E}">
        <p14:creationId xmlns:p14="http://schemas.microsoft.com/office/powerpoint/2010/main" val="226335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n 7" descr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2722"/>
            <a:ext cx="12192000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 del títol"/>
          <p:cNvSpPr txBox="1">
            <a:spLocks noGrp="1"/>
          </p:cNvSpPr>
          <p:nvPr>
            <p:ph type="title"/>
          </p:nvPr>
        </p:nvSpPr>
        <p:spPr>
          <a:xfrm>
            <a:off x="476382" y="770962"/>
            <a:ext cx="11239235" cy="753038"/>
          </a:xfrm>
          <a:prstGeom prst="rect">
            <a:avLst/>
          </a:prstGeom>
        </p:spPr>
        <p:txBody>
          <a:bodyPr anchor="t"/>
          <a:lstStyle>
            <a:lvl1pPr>
              <a:defRPr sz="4000"/>
            </a:lvl1pPr>
          </a:lstStyle>
          <a:p>
            <a:r>
              <a:t>Text del títol</a:t>
            </a:r>
          </a:p>
        </p:txBody>
      </p:sp>
      <p:sp>
        <p:nvSpPr>
          <p:cNvPr id="19" name="Nivell del cos u…"/>
          <p:cNvSpPr txBox="1">
            <a:spLocks noGrp="1"/>
          </p:cNvSpPr>
          <p:nvPr>
            <p:ph type="body" sz="quarter" idx="1"/>
          </p:nvPr>
        </p:nvSpPr>
        <p:spPr>
          <a:xfrm>
            <a:off x="476382" y="1686891"/>
            <a:ext cx="11239235" cy="424734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50000"/>
              </a:lnSpc>
              <a:buClrTx/>
              <a:buSzTx/>
              <a:buNone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150000"/>
              </a:lnSpc>
              <a:buClrTx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150000"/>
              </a:lnSpc>
              <a:buClrTx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150000"/>
              </a:lnSpc>
              <a:buClrTx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150000"/>
              </a:lnSpc>
              <a:buClrTx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0" name="Conector recto 12"/>
          <p:cNvSpPr/>
          <p:nvPr/>
        </p:nvSpPr>
        <p:spPr>
          <a:xfrm>
            <a:off x="0" y="685172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1" name="Conector recto 13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" name="Imagen 4" descr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2" y="2739537"/>
            <a:ext cx="2658705" cy="50866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Número de la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ingut + imat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1" name="Conector recto 11"/>
          <p:cNvSpPr/>
          <p:nvPr/>
        </p:nvSpPr>
        <p:spPr>
          <a:xfrm>
            <a:off x="0" y="649167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2" name="Conector recto 12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3" name="Conector recto 13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Marcador de imagen 15"/>
          <p:cNvSpPr>
            <a:spLocks noGrp="1"/>
          </p:cNvSpPr>
          <p:nvPr>
            <p:ph type="pic" sz="quarter" idx="13"/>
          </p:nvPr>
        </p:nvSpPr>
        <p:spPr>
          <a:xfrm>
            <a:off x="8229600" y="828553"/>
            <a:ext cx="3124200" cy="5218235"/>
          </a:xfrm>
          <a:prstGeom prst="rect">
            <a:avLst/>
          </a:prstGeom>
        </p:spPr>
        <p:txBody>
          <a:bodyPr lIns="91439" rIns="91439" numCol="1">
            <a:noAutofit/>
          </a:bodyPr>
          <a:lstStyle/>
          <a:p>
            <a:endParaRPr/>
          </a:p>
        </p:txBody>
      </p:sp>
      <p:sp>
        <p:nvSpPr>
          <p:cNvPr id="135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590176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136" name="Nivell del cos u…"/>
          <p:cNvSpPr txBox="1">
            <a:spLocks noGrp="1"/>
          </p:cNvSpPr>
          <p:nvPr>
            <p:ph type="body" idx="1"/>
          </p:nvPr>
        </p:nvSpPr>
        <p:spPr>
          <a:xfrm>
            <a:off x="838197" y="828553"/>
            <a:ext cx="7162802" cy="5218235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50000"/>
              </a:lnSpc>
              <a:spcBef>
                <a:spcPts val="1500"/>
              </a:spcBef>
              <a:buClrTx/>
              <a:buSzTx/>
              <a:buNone/>
              <a:defRPr>
                <a:latin typeface="+mj-lt"/>
                <a:ea typeface="+mj-ea"/>
                <a:cs typeface="+mj-cs"/>
                <a:sym typeface="Calibri"/>
              </a:defRPr>
            </a:lvl1pPr>
            <a:lvl2pPr marL="6858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2pPr>
            <a:lvl3pPr marL="11430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3pPr>
            <a:lvl4pPr marL="16002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4pPr>
            <a:lvl5pPr marL="20574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t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5" name="Conector recto 11"/>
          <p:cNvSpPr/>
          <p:nvPr/>
        </p:nvSpPr>
        <p:spPr>
          <a:xfrm>
            <a:off x="0" y="649167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6" name="Conector recto 12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7" name="Conector recto 7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8" name="Marcador de imagen 8"/>
          <p:cNvSpPr>
            <a:spLocks noGrp="1"/>
          </p:cNvSpPr>
          <p:nvPr>
            <p:ph type="pic" idx="13"/>
          </p:nvPr>
        </p:nvSpPr>
        <p:spPr>
          <a:xfrm>
            <a:off x="2278911" y="938945"/>
            <a:ext cx="7485321" cy="4948238"/>
          </a:xfrm>
          <a:prstGeom prst="rect">
            <a:avLst/>
          </a:prstGeom>
        </p:spPr>
        <p:txBody>
          <a:bodyPr lIns="91439" rIns="91439" numCol="1">
            <a:noAutofit/>
          </a:bodyPr>
          <a:lstStyle/>
          <a:p>
            <a:endParaRPr/>
          </a:p>
        </p:txBody>
      </p:sp>
      <p:sp>
        <p:nvSpPr>
          <p:cNvPr id="149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590176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58" name="Conector recto 11"/>
          <p:cNvSpPr/>
          <p:nvPr/>
        </p:nvSpPr>
        <p:spPr>
          <a:xfrm>
            <a:off x="0" y="649167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9" name="Conector recto 12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0" name="Conector recto 7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1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590176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àf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0" name="Conector recto 11"/>
          <p:cNvSpPr/>
          <p:nvPr/>
        </p:nvSpPr>
        <p:spPr>
          <a:xfrm>
            <a:off x="0" y="649167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1" name="Conector recto 12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2" name="Conector recto 7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3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590176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u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2" name="Conector recto 11"/>
          <p:cNvSpPr/>
          <p:nvPr/>
        </p:nvSpPr>
        <p:spPr>
          <a:xfrm>
            <a:off x="0" y="649167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3" name="Conector recto 12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4" name="Conector recto 7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5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590176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inguts especial (1) una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tángulo 7"/>
          <p:cNvSpPr/>
          <p:nvPr/>
        </p:nvSpPr>
        <p:spPr>
          <a:xfrm>
            <a:off x="-1" y="0"/>
            <a:ext cx="905551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94" name="Text del títol"/>
          <p:cNvSpPr txBox="1">
            <a:spLocks noGrp="1"/>
          </p:cNvSpPr>
          <p:nvPr>
            <p:ph type="title"/>
          </p:nvPr>
        </p:nvSpPr>
        <p:spPr>
          <a:xfrm>
            <a:off x="838200" y="2769983"/>
            <a:ext cx="7655642" cy="5901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Text del títol</a:t>
            </a:r>
          </a:p>
        </p:txBody>
      </p:sp>
      <p:sp>
        <p:nvSpPr>
          <p:cNvPr id="195" name="Nivell del cos u…"/>
          <p:cNvSpPr txBox="1">
            <a:spLocks noGrp="1"/>
          </p:cNvSpPr>
          <p:nvPr>
            <p:ph type="body" sz="half" idx="1"/>
          </p:nvPr>
        </p:nvSpPr>
        <p:spPr>
          <a:xfrm>
            <a:off x="838199" y="3755923"/>
            <a:ext cx="7655643" cy="2221366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50000"/>
              </a:lnSpc>
              <a:buClrTx/>
              <a:buSzTx/>
              <a:buNone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150000"/>
              </a:lnSpc>
              <a:buClrTx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150000"/>
              </a:lnSpc>
              <a:buClrTx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150000"/>
              </a:lnSpc>
              <a:buClrTx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150000"/>
              </a:lnSpc>
              <a:buClrTx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96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7" name="Conector recto 14"/>
          <p:cNvSpPr/>
          <p:nvPr/>
        </p:nvSpPr>
        <p:spPr>
          <a:xfrm>
            <a:off x="953728" y="3397013"/>
            <a:ext cx="806247" cy="1"/>
          </a:xfrm>
          <a:prstGeom prst="line">
            <a:avLst/>
          </a:prstGeom>
          <a:ln w="571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8" name="Imagen 10" descr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inguts especial (2) dues colum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Rectángulo 7"/>
          <p:cNvSpPr/>
          <p:nvPr/>
        </p:nvSpPr>
        <p:spPr>
          <a:xfrm>
            <a:off x="-1" y="0"/>
            <a:ext cx="905551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07" name="Text del títol"/>
          <p:cNvSpPr txBox="1">
            <a:spLocks noGrp="1"/>
          </p:cNvSpPr>
          <p:nvPr>
            <p:ph type="title"/>
          </p:nvPr>
        </p:nvSpPr>
        <p:spPr>
          <a:xfrm>
            <a:off x="838200" y="2769983"/>
            <a:ext cx="7655642" cy="5901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Text del títol</a:t>
            </a:r>
          </a:p>
        </p:txBody>
      </p:sp>
      <p:sp>
        <p:nvSpPr>
          <p:cNvPr id="208" name="Nivell del cos u…"/>
          <p:cNvSpPr txBox="1">
            <a:spLocks noGrp="1"/>
          </p:cNvSpPr>
          <p:nvPr>
            <p:ph type="body" sz="half" idx="1"/>
          </p:nvPr>
        </p:nvSpPr>
        <p:spPr>
          <a:xfrm>
            <a:off x="838199" y="3755923"/>
            <a:ext cx="7655643" cy="2221366"/>
          </a:xfrm>
          <a:prstGeom prst="rect">
            <a:avLst/>
          </a:prstGeom>
        </p:spPr>
        <p:txBody>
          <a:bodyPr spcCol="719999"/>
          <a:lstStyle>
            <a:lvl1pPr marL="0" indent="0">
              <a:lnSpc>
                <a:spcPct val="150000"/>
              </a:lnSpc>
              <a:buClrTx/>
              <a:buSzTx/>
              <a:buNone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150000"/>
              </a:lnSpc>
              <a:buClrTx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150000"/>
              </a:lnSpc>
              <a:buClrTx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150000"/>
              </a:lnSpc>
              <a:buClrTx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150000"/>
              </a:lnSpc>
              <a:buClrTx/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09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10" name="Conector recto 14"/>
          <p:cNvSpPr/>
          <p:nvPr/>
        </p:nvSpPr>
        <p:spPr>
          <a:xfrm>
            <a:off x="953728" y="3397013"/>
            <a:ext cx="806247" cy="1"/>
          </a:xfrm>
          <a:prstGeom prst="line">
            <a:avLst/>
          </a:prstGeom>
          <a:ln w="571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1" name="Imagen 9" descr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ingut especial (3) una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Rectángulo 7"/>
          <p:cNvSpPr/>
          <p:nvPr/>
        </p:nvSpPr>
        <p:spPr>
          <a:xfrm>
            <a:off x="0" y="0"/>
            <a:ext cx="916366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0" name="Text del títol"/>
          <p:cNvSpPr txBox="1">
            <a:spLocks noGrp="1"/>
          </p:cNvSpPr>
          <p:nvPr>
            <p:ph type="title"/>
          </p:nvPr>
        </p:nvSpPr>
        <p:spPr>
          <a:xfrm>
            <a:off x="838200" y="2769983"/>
            <a:ext cx="7655642" cy="5901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Text del títol</a:t>
            </a:r>
          </a:p>
        </p:txBody>
      </p:sp>
      <p:sp>
        <p:nvSpPr>
          <p:cNvPr id="221" name="Nivell del cos u…"/>
          <p:cNvSpPr txBox="1">
            <a:spLocks noGrp="1"/>
          </p:cNvSpPr>
          <p:nvPr>
            <p:ph type="body" sz="half" idx="1"/>
          </p:nvPr>
        </p:nvSpPr>
        <p:spPr>
          <a:xfrm>
            <a:off x="838199" y="3755923"/>
            <a:ext cx="7655643" cy="2221366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50000"/>
              </a:lnSpc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150000"/>
              </a:lnSpc>
              <a:buClrTx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150000"/>
              </a:lnSpc>
              <a:buClrTx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150000"/>
              </a:lnSpc>
              <a:buClrTx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150000"/>
              </a:lnSpc>
              <a:buClrTx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22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23" name="Conector recto 14"/>
          <p:cNvSpPr/>
          <p:nvPr/>
        </p:nvSpPr>
        <p:spPr>
          <a:xfrm>
            <a:off x="953728" y="3397013"/>
            <a:ext cx="806247" cy="1"/>
          </a:xfrm>
          <a:prstGeom prst="line">
            <a:avLst/>
          </a:prstGeom>
          <a:ln w="571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4" name="Imagen 10" descr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ingut especial (4) dues colum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Rectángulo 7"/>
          <p:cNvSpPr/>
          <p:nvPr/>
        </p:nvSpPr>
        <p:spPr>
          <a:xfrm>
            <a:off x="0" y="0"/>
            <a:ext cx="916366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33" name="Text del títol"/>
          <p:cNvSpPr txBox="1">
            <a:spLocks noGrp="1"/>
          </p:cNvSpPr>
          <p:nvPr>
            <p:ph type="title"/>
          </p:nvPr>
        </p:nvSpPr>
        <p:spPr>
          <a:xfrm>
            <a:off x="838200" y="2769983"/>
            <a:ext cx="7655642" cy="5901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Text del títol</a:t>
            </a:r>
          </a:p>
        </p:txBody>
      </p:sp>
      <p:sp>
        <p:nvSpPr>
          <p:cNvPr id="234" name="Nivell del cos u…"/>
          <p:cNvSpPr txBox="1">
            <a:spLocks noGrp="1"/>
          </p:cNvSpPr>
          <p:nvPr>
            <p:ph type="body" sz="half" idx="1"/>
          </p:nvPr>
        </p:nvSpPr>
        <p:spPr>
          <a:xfrm>
            <a:off x="838199" y="3755923"/>
            <a:ext cx="7655643" cy="2221366"/>
          </a:xfrm>
          <a:prstGeom prst="rect">
            <a:avLst/>
          </a:prstGeom>
        </p:spPr>
        <p:txBody>
          <a:bodyPr spcCol="719999"/>
          <a:lstStyle>
            <a:lvl1pPr marL="0" indent="0">
              <a:lnSpc>
                <a:spcPct val="150000"/>
              </a:lnSpc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150000"/>
              </a:lnSpc>
              <a:buClrTx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150000"/>
              </a:lnSpc>
              <a:buClrTx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150000"/>
              </a:lnSpc>
              <a:buClrTx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150000"/>
              </a:lnSpc>
              <a:buClrTx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35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36" name="Conector recto 14"/>
          <p:cNvSpPr/>
          <p:nvPr/>
        </p:nvSpPr>
        <p:spPr>
          <a:xfrm>
            <a:off x="953728" y="3397013"/>
            <a:ext cx="806247" cy="1"/>
          </a:xfrm>
          <a:prstGeom prst="line">
            <a:avLst/>
          </a:prstGeom>
          <a:ln w="571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7" name="Imagen 9" descr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present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n 7" descr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2722"/>
            <a:ext cx="12192000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ext del títol"/>
          <p:cNvSpPr txBox="1">
            <a:spLocks noGrp="1"/>
          </p:cNvSpPr>
          <p:nvPr>
            <p:ph type="title"/>
          </p:nvPr>
        </p:nvSpPr>
        <p:spPr>
          <a:xfrm>
            <a:off x="476382" y="770962"/>
            <a:ext cx="11239235" cy="753038"/>
          </a:xfrm>
          <a:prstGeom prst="rect">
            <a:avLst/>
          </a:prstGeom>
        </p:spPr>
        <p:txBody>
          <a:bodyPr anchor="t"/>
          <a:lstStyle>
            <a:lvl1pPr>
              <a:defRPr sz="4400" b="0"/>
            </a:lvl1pPr>
          </a:lstStyle>
          <a:p>
            <a:r>
              <a:t>Text del títol</a:t>
            </a:r>
          </a:p>
        </p:txBody>
      </p:sp>
      <p:sp>
        <p:nvSpPr>
          <p:cNvPr id="247" name="Nivell del cos u…"/>
          <p:cNvSpPr txBox="1">
            <a:spLocks noGrp="1"/>
          </p:cNvSpPr>
          <p:nvPr>
            <p:ph type="body" sz="quarter" idx="1"/>
          </p:nvPr>
        </p:nvSpPr>
        <p:spPr>
          <a:xfrm>
            <a:off x="476382" y="1686891"/>
            <a:ext cx="11239235" cy="424734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50000"/>
              </a:lnSpc>
              <a:buClrTx/>
              <a:buSzTx/>
              <a:buNone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150000"/>
              </a:lnSpc>
              <a:buClrTx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150000"/>
              </a:lnSpc>
              <a:buClrTx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150000"/>
              </a:lnSpc>
              <a:buClrTx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150000"/>
              </a:lnSpc>
              <a:buClrTx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48" name="Conector recto 12"/>
          <p:cNvSpPr/>
          <p:nvPr/>
        </p:nvSpPr>
        <p:spPr>
          <a:xfrm>
            <a:off x="0" y="685172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9" name="Conector recto 13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50" name="Imagen 9" descr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2" y="2739537"/>
            <a:ext cx="2658705" cy="508663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Número de la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inguts de la present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1" name="Nivell del cos 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Rectangle 5"/>
          <p:cNvSpPr/>
          <p:nvPr/>
        </p:nvSpPr>
        <p:spPr>
          <a:xfrm>
            <a:off x="14" y="6334316"/>
            <a:ext cx="12188826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60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653185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269" name="Nivell del cos u…"/>
          <p:cNvSpPr txBox="1">
            <a:spLocks noGrp="1"/>
          </p:cNvSpPr>
          <p:nvPr>
            <p:ph type="body" idx="1"/>
          </p:nvPr>
        </p:nvSpPr>
        <p:spPr>
          <a:xfrm>
            <a:off x="838200" y="1028700"/>
            <a:ext cx="10515600" cy="5148263"/>
          </a:xfrm>
          <a:prstGeom prst="rect">
            <a:avLst/>
          </a:prstGeom>
        </p:spPr>
        <p:txBody>
          <a:bodyPr numCol="1"/>
          <a:lstStyle>
            <a:lvl1pPr marL="285750" indent="-285750">
              <a:lnSpc>
                <a:spcPct val="150000"/>
              </a:lnSpc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1pPr>
            <a:lvl2pPr marL="685800" indent="-228600">
              <a:lnSpc>
                <a:spcPct val="150000"/>
              </a:lnSpc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2pPr>
            <a:lvl3pPr marL="1143000" indent="-228600">
              <a:lnSpc>
                <a:spcPct val="150000"/>
              </a:lnSpc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3pPr>
            <a:lvl4pPr marL="1600200" indent="-228600">
              <a:lnSpc>
                <a:spcPct val="150000"/>
              </a:lnSpc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4pPr>
            <a:lvl5pPr marL="2057400" indent="-228600">
              <a:lnSpc>
                <a:spcPct val="150000"/>
              </a:lnSpc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70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parador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tá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" name="Text del títol"/>
          <p:cNvSpPr txBox="1">
            <a:spLocks noGrp="1"/>
          </p:cNvSpPr>
          <p:nvPr>
            <p:ph type="title"/>
          </p:nvPr>
        </p:nvSpPr>
        <p:spPr>
          <a:xfrm>
            <a:off x="838200" y="4711701"/>
            <a:ext cx="10515601" cy="627216"/>
          </a:xfrm>
          <a:prstGeom prst="rect">
            <a:avLst/>
          </a:prstGeom>
        </p:spPr>
        <p:txBody>
          <a:bodyPr anchor="t"/>
          <a:lstStyle>
            <a:lvl1pPr>
              <a:defRPr sz="4000" b="0">
                <a:solidFill>
                  <a:srgbClr val="FFFFFF"/>
                </a:solidFill>
              </a:defRPr>
            </a:lvl1pPr>
          </a:lstStyle>
          <a:p>
            <a:r>
              <a:t>Text del títol</a:t>
            </a:r>
          </a:p>
        </p:txBody>
      </p:sp>
      <p:sp>
        <p:nvSpPr>
          <p:cNvPr id="41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2" name="Conector recto 14"/>
          <p:cNvSpPr/>
          <p:nvPr/>
        </p:nvSpPr>
        <p:spPr>
          <a:xfrm>
            <a:off x="943897" y="5358581"/>
            <a:ext cx="806246" cy="1"/>
          </a:xfrm>
          <a:prstGeom prst="line">
            <a:avLst/>
          </a:prstGeom>
          <a:ln w="571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" name="Conector recto 18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rgbClr val="333333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4" name="Imagen 8" descr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parado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Rectá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3" name="Text del títol"/>
          <p:cNvSpPr txBox="1">
            <a:spLocks noGrp="1"/>
          </p:cNvSpPr>
          <p:nvPr>
            <p:ph type="title"/>
          </p:nvPr>
        </p:nvSpPr>
        <p:spPr>
          <a:xfrm>
            <a:off x="838200" y="4711701"/>
            <a:ext cx="10515601" cy="627216"/>
          </a:xfrm>
          <a:prstGeom prst="rect">
            <a:avLst/>
          </a:prstGeom>
        </p:spPr>
        <p:txBody>
          <a:bodyPr anchor="t"/>
          <a:lstStyle>
            <a:lvl1pPr>
              <a:defRPr sz="4000" b="0">
                <a:solidFill>
                  <a:schemeClr val="accent1"/>
                </a:solidFill>
              </a:defRPr>
            </a:lvl1pPr>
          </a:lstStyle>
          <a:p>
            <a:r>
              <a:t>Text del títol</a:t>
            </a:r>
          </a:p>
        </p:txBody>
      </p:sp>
      <p:sp>
        <p:nvSpPr>
          <p:cNvPr id="54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5" name="Conector recto 14"/>
          <p:cNvSpPr/>
          <p:nvPr/>
        </p:nvSpPr>
        <p:spPr>
          <a:xfrm>
            <a:off x="943897" y="5358581"/>
            <a:ext cx="806246" cy="1"/>
          </a:xfrm>
          <a:prstGeom prst="line">
            <a:avLst/>
          </a:prstGeom>
          <a:ln w="571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6" name="Conector recto 18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rgbClr val="333333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7" name="Imagen 8" descr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parador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Rectángulo 11"/>
          <p:cNvSpPr/>
          <p:nvPr/>
        </p:nvSpPr>
        <p:spPr>
          <a:xfrm>
            <a:off x="0" y="-7785"/>
            <a:ext cx="12192000" cy="68657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66" name="Text del títol"/>
          <p:cNvSpPr txBox="1">
            <a:spLocks noGrp="1"/>
          </p:cNvSpPr>
          <p:nvPr>
            <p:ph type="title"/>
          </p:nvPr>
        </p:nvSpPr>
        <p:spPr>
          <a:xfrm>
            <a:off x="838200" y="3053021"/>
            <a:ext cx="10515601" cy="627216"/>
          </a:xfrm>
          <a:prstGeom prst="rect">
            <a:avLst/>
          </a:prstGeom>
        </p:spPr>
        <p:txBody>
          <a:bodyPr anchor="t"/>
          <a:lstStyle>
            <a:lvl1pPr algn="ctr">
              <a:defRPr sz="4000" b="0">
                <a:solidFill>
                  <a:schemeClr val="accent1"/>
                </a:solidFill>
              </a:defRPr>
            </a:lvl1pPr>
          </a:lstStyle>
          <a:p>
            <a:r>
              <a:t>Text del títol</a:t>
            </a:r>
          </a:p>
        </p:txBody>
      </p:sp>
      <p:sp>
        <p:nvSpPr>
          <p:cNvPr id="67" name="Conector recto 14"/>
          <p:cNvSpPr/>
          <p:nvPr/>
        </p:nvSpPr>
        <p:spPr>
          <a:xfrm>
            <a:off x="5696649" y="3699902"/>
            <a:ext cx="806246" cy="1"/>
          </a:xfrm>
          <a:prstGeom prst="line">
            <a:avLst/>
          </a:prstGeom>
          <a:ln w="571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8" name="Rectángulo 2"/>
          <p:cNvSpPr/>
          <p:nvPr/>
        </p:nvSpPr>
        <p:spPr>
          <a:xfrm>
            <a:off x="0" y="-10634"/>
            <a:ext cx="12192000" cy="2339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69" name="Rectángulo 9"/>
          <p:cNvSpPr/>
          <p:nvPr/>
        </p:nvSpPr>
        <p:spPr>
          <a:xfrm>
            <a:off x="0" y="6624084"/>
            <a:ext cx="12192000" cy="23391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0" name="Número de la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inguts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Nivell del cos u…"/>
          <p:cNvSpPr txBox="1">
            <a:spLocks noGrp="1"/>
          </p:cNvSpPr>
          <p:nvPr>
            <p:ph type="body" idx="1"/>
          </p:nvPr>
        </p:nvSpPr>
        <p:spPr>
          <a:xfrm>
            <a:off x="838200" y="828553"/>
            <a:ext cx="10515600" cy="5218235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50000"/>
              </a:lnSpc>
              <a:spcBef>
                <a:spcPts val="1500"/>
              </a:spcBef>
              <a:buClrTx/>
              <a:buSzTx/>
              <a:buNone/>
              <a:defRPr>
                <a:latin typeface="+mj-lt"/>
                <a:ea typeface="+mj-ea"/>
                <a:cs typeface="+mj-cs"/>
                <a:sym typeface="Calibri"/>
              </a:defRPr>
            </a:lvl1pPr>
            <a:lvl2pPr marL="6858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2pPr>
            <a:lvl3pPr marL="11430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3pPr>
            <a:lvl4pPr marL="16002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4pPr>
            <a:lvl5pPr marL="20574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79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80" name="Conector recto 11"/>
          <p:cNvSpPr/>
          <p:nvPr/>
        </p:nvSpPr>
        <p:spPr>
          <a:xfrm>
            <a:off x="0" y="649167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1" name="Conector recto 12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2" name="Conector recto 7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3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590176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inguts 2 columnes ju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92" name="Conector recto 11"/>
          <p:cNvSpPr/>
          <p:nvPr/>
        </p:nvSpPr>
        <p:spPr>
          <a:xfrm>
            <a:off x="0" y="649167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3" name="Conector recto 12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4" name="Conector recto 13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5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590176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96" name="Nivell del cos u…"/>
          <p:cNvSpPr txBox="1">
            <a:spLocks noGrp="1"/>
          </p:cNvSpPr>
          <p:nvPr>
            <p:ph type="body" idx="1"/>
          </p:nvPr>
        </p:nvSpPr>
        <p:spPr>
          <a:xfrm>
            <a:off x="838200" y="828553"/>
            <a:ext cx="10515600" cy="5218235"/>
          </a:xfrm>
          <a:prstGeom prst="rect">
            <a:avLst/>
          </a:prstGeom>
        </p:spPr>
        <p:txBody>
          <a:bodyPr spcCol="359999"/>
          <a:lstStyle>
            <a:lvl1pPr marL="285750" indent="-28575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1pPr>
            <a:lvl2pPr marL="685800" indent="-22860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2pPr>
            <a:lvl3pPr marL="1143000" indent="-22860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3pPr>
            <a:lvl4pPr marL="1600200" indent="-22860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4pPr>
            <a:lvl5pPr marL="2057400" indent="-22860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inguts 2 columnes separ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05" name="Conector recto 11"/>
          <p:cNvSpPr/>
          <p:nvPr/>
        </p:nvSpPr>
        <p:spPr>
          <a:xfrm>
            <a:off x="0" y="649167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6" name="Conector recto 12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7" name="Conector recto 13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8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590176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109" name="Nivell del cos u…"/>
          <p:cNvSpPr txBox="1">
            <a:spLocks noGrp="1"/>
          </p:cNvSpPr>
          <p:nvPr>
            <p:ph type="body" sz="half" idx="1"/>
          </p:nvPr>
        </p:nvSpPr>
        <p:spPr>
          <a:xfrm>
            <a:off x="838200" y="828553"/>
            <a:ext cx="4778829" cy="5218235"/>
          </a:xfrm>
          <a:prstGeom prst="rect">
            <a:avLst/>
          </a:prstGeom>
        </p:spPr>
        <p:txBody>
          <a:bodyPr numCol="1"/>
          <a:lstStyle>
            <a:lvl1pPr marL="285750" indent="-28575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1pPr>
            <a:lvl2pPr marL="685800" indent="-22860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2pPr>
            <a:lvl3pPr marL="1143000" indent="-22860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3pPr>
            <a:lvl4pPr marL="1600200" indent="-22860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4pPr>
            <a:lvl5pPr marL="2057400" indent="-228600">
              <a:lnSpc>
                <a:spcPct val="150000"/>
              </a:lnSpc>
              <a:spcBef>
                <a:spcPts val="1500"/>
              </a:spcBef>
              <a:buClr>
                <a:srgbClr val="EEA400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ingut + gràf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n 3" descr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18" name="Conector recto 11"/>
          <p:cNvSpPr/>
          <p:nvPr/>
        </p:nvSpPr>
        <p:spPr>
          <a:xfrm>
            <a:off x="0" y="649167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9" name="Conector recto 12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0" name="Conector recto 7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1" name="Text del títol"/>
          <p:cNvSpPr txBox="1">
            <a:spLocks noGrp="1"/>
          </p:cNvSpPr>
          <p:nvPr>
            <p:ph type="title"/>
          </p:nvPr>
        </p:nvSpPr>
        <p:spPr>
          <a:xfrm>
            <a:off x="838200" y="58992"/>
            <a:ext cx="10515600" cy="590176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122" name="Nivell del cos u…"/>
          <p:cNvSpPr txBox="1">
            <a:spLocks noGrp="1"/>
          </p:cNvSpPr>
          <p:nvPr>
            <p:ph type="body" sz="half" idx="1"/>
          </p:nvPr>
        </p:nvSpPr>
        <p:spPr>
          <a:xfrm>
            <a:off x="838199" y="828553"/>
            <a:ext cx="4793673" cy="5218235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50000"/>
              </a:lnSpc>
              <a:spcBef>
                <a:spcPts val="1500"/>
              </a:spcBef>
              <a:buClrTx/>
              <a:buSzTx/>
              <a:buNone/>
              <a:defRPr>
                <a:latin typeface="+mj-lt"/>
                <a:ea typeface="+mj-ea"/>
                <a:cs typeface="+mj-cs"/>
                <a:sym typeface="Calibri"/>
              </a:defRPr>
            </a:lvl1pPr>
            <a:lvl2pPr marL="6858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2pPr>
            <a:lvl3pPr marL="11430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3pPr>
            <a:lvl4pPr marL="16002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4pPr>
            <a:lvl5pPr marL="2057400" indent="-228600">
              <a:lnSpc>
                <a:spcPct val="150000"/>
              </a:lnSpc>
              <a:spcBef>
                <a:spcPts val="1500"/>
              </a:spcBef>
              <a:buClrTx/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ti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 descr="Imagen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" y="6259683"/>
            <a:ext cx="2270761" cy="4344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Número de la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lnSpc>
                <a:spcPct val="100000"/>
              </a:lnSpc>
              <a:defRPr sz="1200">
                <a:latin typeface="Jigsaw"/>
                <a:ea typeface="Jigsaw"/>
                <a:cs typeface="Jigsaw"/>
                <a:sym typeface="Jigsaw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" name="Título 1"/>
          <p:cNvSpPr txBox="1"/>
          <p:nvPr/>
        </p:nvSpPr>
        <p:spPr>
          <a:xfrm>
            <a:off x="838201" y="365125"/>
            <a:ext cx="4844844" cy="513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86968">
              <a:lnSpc>
                <a:spcPct val="81000"/>
              </a:lnSpc>
              <a:defRPr sz="2813"/>
            </a:lvl1pPr>
          </a:lstStyle>
          <a:p>
            <a:r>
              <a:t>Continguts de la presentació</a:t>
            </a:r>
          </a:p>
        </p:txBody>
      </p:sp>
      <p:sp>
        <p:nvSpPr>
          <p:cNvPr id="5" name="Nivell del cos u…"/>
          <p:cNvSpPr txBox="1">
            <a:spLocks noGrp="1"/>
          </p:cNvSpPr>
          <p:nvPr>
            <p:ph type="body" idx="1"/>
          </p:nvPr>
        </p:nvSpPr>
        <p:spPr>
          <a:xfrm>
            <a:off x="838200" y="1324180"/>
            <a:ext cx="10515601" cy="4151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numCol="2">
            <a:normAutofit/>
          </a:bodyPr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6" name="Conector recto 9"/>
          <p:cNvSpPr/>
          <p:nvPr/>
        </p:nvSpPr>
        <p:spPr>
          <a:xfrm>
            <a:off x="960698" y="865239"/>
            <a:ext cx="4374701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7" name="Conector recto 11"/>
          <p:cNvSpPr/>
          <p:nvPr/>
        </p:nvSpPr>
        <p:spPr>
          <a:xfrm>
            <a:off x="0" y="6176962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" name="Conector recto 12"/>
          <p:cNvSpPr/>
          <p:nvPr/>
        </p:nvSpPr>
        <p:spPr>
          <a:xfrm>
            <a:off x="0" y="11291"/>
            <a:ext cx="12192000" cy="1"/>
          </a:xfrm>
          <a:prstGeom prst="lin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" name="Text del títol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 del títol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200000"/>
        </a:lnSpc>
        <a:spcBef>
          <a:spcPts val="1000"/>
        </a:spcBef>
        <a:spcAft>
          <a:spcPts val="0"/>
        </a:spcAft>
        <a:buClr>
          <a:schemeClr val="accent1"/>
        </a:buClr>
        <a:buSzPct val="86000"/>
        <a:buFontTx/>
        <a:buAutoNum type="arabicPeriod"/>
        <a:tabLst/>
        <a:defRPr sz="1800" b="0" i="0" u="none" strike="noStrike" cap="none" spc="0" baseline="0">
          <a:ln>
            <a:noFill/>
          </a:ln>
          <a:solidFill>
            <a:srgbClr val="333333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457200" algn="l" defTabSz="914400" rtl="0" latinLnBrk="0">
        <a:lnSpc>
          <a:spcPct val="2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333333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914400" algn="l" defTabSz="914400" rtl="0" latinLnBrk="0">
        <a:lnSpc>
          <a:spcPct val="2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333333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1371600" algn="l" defTabSz="914400" rtl="0" latinLnBrk="0">
        <a:lnSpc>
          <a:spcPct val="2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333333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1828800" algn="l" defTabSz="914400" rtl="0" latinLnBrk="0">
        <a:lnSpc>
          <a:spcPct val="2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333333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514600" marR="0" indent="-228600" algn="l" defTabSz="914400" rtl="0" latinLnBrk="0">
        <a:lnSpc>
          <a:spcPct val="2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333333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2971800" marR="0" indent="-228600" algn="l" defTabSz="914400" rtl="0" latinLnBrk="0">
        <a:lnSpc>
          <a:spcPct val="2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333333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429000" marR="0" indent="-228600" algn="l" defTabSz="914400" rtl="0" latinLnBrk="0">
        <a:lnSpc>
          <a:spcPct val="2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333333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3886200" marR="0" indent="-228600" algn="l" defTabSz="914400" rtl="0" latinLnBrk="0">
        <a:lnSpc>
          <a:spcPct val="2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333333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Jigsaw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Jigsaw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Jigsaw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Jigsaw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Jigsaw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Jigsaw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Jigsaw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Jigsaw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Jigsaw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dso@tecnocampus.cat" TargetMode="External"/><Relationship Id="rId2" Type="http://schemas.openxmlformats.org/officeDocument/2006/relationships/hyperlink" Target="mailto:asamper@tecnocampus.c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nocampus.cat/convalidacions-i-reconeixements/reconeixements-de-credits-rac" TargetMode="Externa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dso@tecnocampus.cat" TargetMode="External"/><Relationship Id="rId2" Type="http://schemas.openxmlformats.org/officeDocument/2006/relationships/hyperlink" Target="mailto:asamper@tecnocampus.ca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genda.tecnocampus.cat/82099/detail/forum-del-talent-de-videojocs.html" TargetMode="External"/><Relationship Id="rId2" Type="http://schemas.openxmlformats.org/officeDocument/2006/relationships/hyperlink" Target="https://forms.gle/Hb8jXys5QPb1yk6Y7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ecnocampus.cat/servei-universitat-empresa-estudiants/forum-del-talen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ítulo 1"/>
          <p:cNvSpPr txBox="1">
            <a:spLocks noGrp="1"/>
          </p:cNvSpPr>
          <p:nvPr>
            <p:ph type="ctrTitle"/>
          </p:nvPr>
        </p:nvSpPr>
        <p:spPr>
          <a:xfrm>
            <a:off x="476382" y="770962"/>
            <a:ext cx="11239235" cy="753038"/>
          </a:xfrm>
          <a:prstGeom prst="rect">
            <a:avLst/>
          </a:prstGeom>
        </p:spPr>
        <p:txBody>
          <a:bodyPr/>
          <a:lstStyle/>
          <a:p>
            <a:r>
              <a:t>Grau en Disseny i Producció de Videojocs</a:t>
            </a:r>
          </a:p>
        </p:txBody>
      </p:sp>
      <p:sp>
        <p:nvSpPr>
          <p:cNvPr id="280" name="Subtítulo 2"/>
          <p:cNvSpPr txBox="1">
            <a:spLocks noGrp="1"/>
          </p:cNvSpPr>
          <p:nvPr>
            <p:ph type="subTitle" sz="quarter" idx="1"/>
          </p:nvPr>
        </p:nvSpPr>
        <p:spPr>
          <a:xfrm>
            <a:off x="476381" y="1686891"/>
            <a:ext cx="6140265" cy="42473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500"/>
            </a:lvl1pPr>
          </a:lstStyle>
          <a:p>
            <a:r>
              <a:t>Optativitat i TFG</a:t>
            </a:r>
          </a:p>
        </p:txBody>
      </p:sp>
      <p:sp>
        <p:nvSpPr>
          <p:cNvPr id="281" name="Subtítulo 2"/>
          <p:cNvSpPr txBox="1"/>
          <p:nvPr/>
        </p:nvSpPr>
        <p:spPr>
          <a:xfrm>
            <a:off x="5442585" y="1686891"/>
            <a:ext cx="6273033" cy="53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spcBef>
                <a:spcPts val="1000"/>
              </a:spcBef>
              <a:defRPr sz="1000"/>
            </a:pPr>
            <a:r>
              <a:rPr dirty="0" err="1"/>
              <a:t>Dr</a:t>
            </a:r>
            <a:r>
              <a:rPr lang="es-ES" dirty="0"/>
              <a:t>a</a:t>
            </a:r>
            <a:r>
              <a:rPr dirty="0"/>
              <a:t>. </a:t>
            </a:r>
            <a:r>
              <a:rPr lang="es-ES" dirty="0"/>
              <a:t>Alexandra Samper </a:t>
            </a:r>
            <a:r>
              <a:rPr dirty="0"/>
              <a:t>– </a:t>
            </a:r>
            <a:r>
              <a:rPr b="1" dirty="0"/>
              <a:t>Tutor</a:t>
            </a:r>
            <a:r>
              <a:rPr lang="es-ES" b="1" dirty="0"/>
              <a:t>a</a:t>
            </a:r>
            <a:r>
              <a:rPr b="1" dirty="0"/>
              <a:t> / </a:t>
            </a:r>
            <a:r>
              <a:rPr lang="ca-ES" b="1" dirty="0"/>
              <a:t>Responsable de Pràctiques</a:t>
            </a:r>
            <a:r>
              <a:rPr dirty="0"/>
              <a:t>– </a:t>
            </a:r>
            <a:r>
              <a:rPr lang="es-ES" u="sng" dirty="0" err="1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asamper</a:t>
            </a:r>
            <a:r>
              <a:rPr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@tecnocampus.cat</a:t>
            </a:r>
            <a:br>
              <a:rPr dirty="0"/>
            </a:br>
            <a:r>
              <a:rPr dirty="0"/>
              <a:t>Dr. Adso Fernández – </a:t>
            </a:r>
            <a:r>
              <a:rPr b="1" dirty="0" err="1"/>
              <a:t>Coordinador</a:t>
            </a:r>
            <a:r>
              <a:rPr b="1" dirty="0"/>
              <a:t> / </a:t>
            </a:r>
            <a:r>
              <a:rPr lang="ca-ES" b="1" dirty="0"/>
              <a:t>Coordinador TFG</a:t>
            </a:r>
            <a:r>
              <a:rPr b="1" dirty="0"/>
              <a:t> </a:t>
            </a:r>
            <a:r>
              <a:rPr dirty="0"/>
              <a:t>– </a:t>
            </a:r>
            <a:r>
              <a:rPr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adso@tecnocampus.cat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ontenidor de contingu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 err="1"/>
              <a:t>Reconeixement</a:t>
            </a:r>
            <a:r>
              <a:rPr dirty="0"/>
              <a:t> </a:t>
            </a:r>
            <a:r>
              <a:rPr dirty="0" err="1"/>
              <a:t>acadèmic</a:t>
            </a:r>
            <a:r>
              <a:rPr dirty="0"/>
              <a:t> per </a:t>
            </a:r>
            <a:r>
              <a:rPr dirty="0" err="1"/>
              <a:t>activitats</a:t>
            </a:r>
            <a:r>
              <a:rPr dirty="0"/>
              <a:t> </a:t>
            </a:r>
            <a:r>
              <a:rPr dirty="0" err="1"/>
              <a:t>universitàries</a:t>
            </a:r>
            <a:endParaRPr dirty="0"/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 err="1"/>
              <a:t>Activitats</a:t>
            </a:r>
            <a:r>
              <a:rPr dirty="0"/>
              <a:t> </a:t>
            </a:r>
            <a:r>
              <a:rPr dirty="0" err="1"/>
              <a:t>culturals</a:t>
            </a:r>
            <a:endParaRPr dirty="0"/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 err="1"/>
              <a:t>Representació</a:t>
            </a:r>
            <a:r>
              <a:rPr dirty="0"/>
              <a:t> </a:t>
            </a:r>
            <a:r>
              <a:rPr dirty="0" err="1"/>
              <a:t>estudiantil</a:t>
            </a:r>
            <a:endParaRPr dirty="0"/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 err="1"/>
              <a:t>Idiomes</a:t>
            </a:r>
            <a:r>
              <a:rPr dirty="0"/>
              <a:t> (</a:t>
            </a:r>
            <a:r>
              <a:rPr dirty="0" err="1"/>
              <a:t>quarta</a:t>
            </a:r>
            <a:r>
              <a:rPr dirty="0"/>
              <a:t> </a:t>
            </a:r>
            <a:r>
              <a:rPr dirty="0" err="1"/>
              <a:t>llengua</a:t>
            </a:r>
            <a:r>
              <a:rPr dirty="0"/>
              <a:t>)</a:t>
            </a:r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/>
              <a:t>......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/>
              <a:t>Com a </a:t>
            </a:r>
            <a:r>
              <a:rPr dirty="0" err="1"/>
              <a:t>màxim</a:t>
            </a:r>
            <a:r>
              <a:rPr dirty="0"/>
              <a:t> 6 ECTS</a:t>
            </a:r>
            <a:endParaRPr lang="es-ES" dirty="0"/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lang="es-ES" dirty="0"/>
              <a:t>Consultar </a:t>
            </a:r>
            <a:r>
              <a:rPr lang="es-ES" dirty="0" err="1">
                <a:hlinkClick r:id="rId3"/>
              </a:rPr>
              <a:t>Catàleg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Crèdits</a:t>
            </a:r>
            <a:r>
              <a:rPr lang="es-ES" dirty="0">
                <a:hlinkClick r:id="rId3"/>
              </a:rPr>
              <a:t> RAC</a:t>
            </a:r>
            <a:endParaRPr dirty="0"/>
          </a:p>
        </p:txBody>
      </p:sp>
      <p:sp>
        <p:nvSpPr>
          <p:cNvPr id="317" name="Título 5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t>5. Si tries crèdits RAC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DF6EA0E-BAA7-461F-BF41-018FF9FD76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369400"/>
              </p:ext>
            </p:extLst>
          </p:nvPr>
        </p:nvGraphicFramePr>
        <p:xfrm>
          <a:off x="6237132" y="728601"/>
          <a:ext cx="5553075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4" imgW="12260615" imgH="11963463" progId="Excel.Sheet.12">
                  <p:embed/>
                </p:oleObj>
              </mc:Choice>
              <mc:Fallback>
                <p:oleObj name="Worksheet" r:id="rId4" imgW="12260615" imgH="11963463" progId="Excel.Shee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FAB0F09B-FEEB-4034-A302-B77D72990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7132" y="728601"/>
                        <a:ext cx="5553075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reball Final de Grau (TF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3640"/>
            </a:lvl1pPr>
          </a:lstStyle>
          <a:p>
            <a:r>
              <a:t>Treball Final de Grau (TFG)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ontenidor de contingu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00526" indent="-200526">
              <a:spcBef>
                <a:spcPts val="0"/>
              </a:spcBef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rPr dirty="0" err="1"/>
              <a:t>Treball</a:t>
            </a:r>
            <a:r>
              <a:rPr dirty="0"/>
              <a:t> per </a:t>
            </a:r>
            <a:r>
              <a:rPr dirty="0" err="1"/>
              <a:t>avaluar</a:t>
            </a:r>
            <a:r>
              <a:rPr dirty="0"/>
              <a:t> les </a:t>
            </a:r>
            <a:r>
              <a:rPr dirty="0" err="1"/>
              <a:t>competències</a:t>
            </a:r>
            <a:r>
              <a:rPr dirty="0"/>
              <a:t> del </a:t>
            </a:r>
            <a:r>
              <a:rPr dirty="0" err="1"/>
              <a:t>grau</a:t>
            </a:r>
            <a:r>
              <a:rPr dirty="0"/>
              <a:t> </a:t>
            </a:r>
            <a:r>
              <a:rPr dirty="0" err="1"/>
              <a:t>cursat</a:t>
            </a:r>
            <a:r>
              <a:rPr lang="es-ES" dirty="0"/>
              <a:t>:</a:t>
            </a:r>
          </a:p>
          <a:p>
            <a:pPr marL="886326" lvl="1" indent="-200526">
              <a:spcBef>
                <a:spcPts val="0"/>
              </a:spcBef>
              <a:defRPr sz="2000">
                <a:solidFill>
                  <a:srgbClr val="000000"/>
                </a:solidFill>
              </a:defRPr>
            </a:pPr>
            <a:r>
              <a:rPr lang="es-ES" dirty="0" err="1"/>
              <a:t>És</a:t>
            </a:r>
            <a:r>
              <a:rPr lang="es-ES" dirty="0"/>
              <a:t> un </a:t>
            </a:r>
            <a:r>
              <a:rPr lang="es-ES" dirty="0" err="1"/>
              <a:t>treball</a:t>
            </a:r>
            <a:r>
              <a:rPr lang="es-ES" dirty="0"/>
              <a:t> de </a:t>
            </a:r>
            <a:r>
              <a:rPr lang="es-ES" b="1" dirty="0" err="1"/>
              <a:t>competències</a:t>
            </a:r>
            <a:r>
              <a:rPr lang="es-ES" b="1" dirty="0"/>
              <a:t> </a:t>
            </a:r>
            <a:r>
              <a:rPr lang="es-ES" b="1" dirty="0" err="1"/>
              <a:t>universitàries</a:t>
            </a:r>
            <a:r>
              <a:rPr lang="es-ES" b="1" dirty="0"/>
              <a:t> </a:t>
            </a:r>
            <a:r>
              <a:rPr lang="es-ES" b="1" dirty="0" err="1"/>
              <a:t>generals</a:t>
            </a:r>
            <a:r>
              <a:rPr lang="es-ES" b="1" dirty="0"/>
              <a:t> i especifiques</a:t>
            </a:r>
            <a:r>
              <a:rPr lang="es-ES" dirty="0"/>
              <a:t>: </a:t>
            </a:r>
            <a:r>
              <a:rPr lang="es-ES" dirty="0" err="1"/>
              <a:t>redacció</a:t>
            </a:r>
            <a:r>
              <a:rPr lang="es-ES" dirty="0"/>
              <a:t>, </a:t>
            </a:r>
            <a:r>
              <a:rPr lang="es-ES" dirty="0" err="1"/>
              <a:t>argumentació</a:t>
            </a:r>
            <a:r>
              <a:rPr lang="es-ES" dirty="0"/>
              <a:t>, </a:t>
            </a:r>
            <a:r>
              <a:rPr lang="es-ES" dirty="0" err="1"/>
              <a:t>capacitat</a:t>
            </a:r>
            <a:r>
              <a:rPr lang="es-ES" dirty="0"/>
              <a:t> crítica, autonomía,… </a:t>
            </a:r>
            <a:r>
              <a:rPr lang="es-ES" dirty="0" err="1"/>
              <a:t>però</a:t>
            </a:r>
            <a:r>
              <a:rPr lang="es-ES" dirty="0"/>
              <a:t> també </a:t>
            </a:r>
            <a:r>
              <a:rPr lang="es-ES" dirty="0" err="1"/>
              <a:t>d’aplicació</a:t>
            </a:r>
            <a:r>
              <a:rPr lang="es-ES" dirty="0"/>
              <a:t> </a:t>
            </a:r>
            <a:r>
              <a:rPr lang="es-ES" dirty="0" err="1"/>
              <a:t>teòric</a:t>
            </a:r>
            <a:r>
              <a:rPr lang="es-ES" dirty="0"/>
              <a:t>-conceptual i instrumental </a:t>
            </a:r>
            <a:r>
              <a:rPr lang="es-ES" dirty="0" err="1"/>
              <a:t>dels</a:t>
            </a:r>
            <a:r>
              <a:rPr lang="es-ES" dirty="0"/>
              <a:t> </a:t>
            </a:r>
            <a:r>
              <a:rPr lang="es-ES" dirty="0" err="1"/>
              <a:t>continguts</a:t>
            </a:r>
            <a:r>
              <a:rPr lang="es-ES" dirty="0"/>
              <a:t> propis de la </a:t>
            </a:r>
            <a:r>
              <a:rPr lang="es-ES" dirty="0" err="1"/>
              <a:t>titulació</a:t>
            </a:r>
            <a:r>
              <a:rPr lang="es-ES" dirty="0"/>
              <a:t>.</a:t>
            </a:r>
          </a:p>
          <a:p>
            <a:pPr marL="886326" lvl="1" indent="-200526">
              <a:spcBef>
                <a:spcPts val="0"/>
              </a:spcBef>
              <a:defRPr sz="2000">
                <a:solidFill>
                  <a:srgbClr val="000000"/>
                </a:solidFill>
              </a:defRPr>
            </a:pPr>
            <a:r>
              <a:rPr lang="es-ES" dirty="0" err="1"/>
              <a:t>És</a:t>
            </a:r>
            <a:r>
              <a:rPr lang="es-ES" dirty="0"/>
              <a:t> un </a:t>
            </a:r>
            <a:r>
              <a:rPr lang="es-ES" b="1" dirty="0" err="1"/>
              <a:t>treball</a:t>
            </a:r>
            <a:r>
              <a:rPr lang="es-ES" b="1" dirty="0"/>
              <a:t> </a:t>
            </a:r>
            <a:r>
              <a:rPr lang="es-ES" b="1" dirty="0" err="1"/>
              <a:t>extens</a:t>
            </a:r>
            <a:r>
              <a:rPr lang="es-ES" b="1" dirty="0"/>
              <a:t> en </a:t>
            </a:r>
            <a:r>
              <a:rPr lang="es-ES" b="1" dirty="0" err="1"/>
              <a:t>dedicació</a:t>
            </a:r>
            <a:r>
              <a:rPr lang="es-ES" b="1" dirty="0"/>
              <a:t>, recerca i </a:t>
            </a:r>
            <a:r>
              <a:rPr lang="es-ES" b="1" dirty="0" err="1"/>
              <a:t>resultats</a:t>
            </a:r>
            <a:r>
              <a:rPr lang="es-ES" dirty="0"/>
              <a:t>: </a:t>
            </a:r>
            <a:r>
              <a:rPr lang="es-ES" dirty="0" err="1"/>
              <a:t>Equival</a:t>
            </a:r>
            <a:r>
              <a:rPr lang="es-ES" dirty="0"/>
              <a:t> a una </a:t>
            </a:r>
            <a:r>
              <a:rPr lang="es-ES" dirty="0" err="1"/>
              <a:t>assignatura</a:t>
            </a:r>
            <a:r>
              <a:rPr lang="es-ES" dirty="0"/>
              <a:t> de </a:t>
            </a:r>
            <a:r>
              <a:rPr lang="es-ES" b="1" dirty="0"/>
              <a:t>20 ECTS</a:t>
            </a:r>
          </a:p>
          <a:p>
            <a:pPr marL="886326" lvl="1" indent="-200526">
              <a:spcBef>
                <a:spcPts val="0"/>
              </a:spcBef>
              <a:defRPr sz="2000">
                <a:solidFill>
                  <a:srgbClr val="000000"/>
                </a:solidFill>
              </a:defRPr>
            </a:pPr>
            <a:r>
              <a:rPr lang="es-ES" dirty="0"/>
              <a:t>Es fa </a:t>
            </a:r>
            <a:r>
              <a:rPr lang="es-ES" dirty="0" err="1"/>
              <a:t>durant</a:t>
            </a:r>
            <a:r>
              <a:rPr lang="es-ES" dirty="0"/>
              <a:t> </a:t>
            </a:r>
            <a:r>
              <a:rPr lang="es-ES" b="1" dirty="0" err="1"/>
              <a:t>l´últim</a:t>
            </a:r>
            <a:r>
              <a:rPr lang="es-ES" b="1" dirty="0"/>
              <a:t> </a:t>
            </a:r>
            <a:r>
              <a:rPr lang="es-ES" b="1" dirty="0" err="1"/>
              <a:t>any</a:t>
            </a:r>
            <a:r>
              <a:rPr lang="es-ES" b="1" dirty="0"/>
              <a:t> de la </a:t>
            </a:r>
            <a:r>
              <a:rPr lang="es-ES" b="1" dirty="0" err="1"/>
              <a:t>titulació</a:t>
            </a:r>
            <a:r>
              <a:rPr lang="es-ES" b="1" dirty="0"/>
              <a:t> </a:t>
            </a:r>
            <a:r>
              <a:rPr lang="es-ES" dirty="0"/>
              <a:t>(4t a Grau, 5è a la Doble)</a:t>
            </a:r>
          </a:p>
          <a:p>
            <a:pPr marL="886326" lvl="1" indent="-200526">
              <a:spcBef>
                <a:spcPts val="0"/>
              </a:spcBef>
              <a:defRPr sz="2000">
                <a:solidFill>
                  <a:srgbClr val="000000"/>
                </a:solidFill>
              </a:defRPr>
            </a:pPr>
            <a:endParaRPr lang="es-ES" dirty="0"/>
          </a:p>
          <a:p>
            <a:pPr marL="200526" indent="-200526">
              <a:spcBef>
                <a:spcPts val="0"/>
              </a:spcBef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rPr lang="es-ES" dirty="0"/>
              <a:t>Per </a:t>
            </a:r>
            <a:r>
              <a:rPr lang="es-ES" dirty="0" err="1"/>
              <a:t>tant</a:t>
            </a:r>
            <a:r>
              <a:rPr lang="es-ES" dirty="0"/>
              <a:t> </a:t>
            </a:r>
            <a:r>
              <a:rPr lang="es-ES" b="1" dirty="0"/>
              <a:t>un TFG NO es</a:t>
            </a:r>
            <a:r>
              <a:rPr lang="es-ES" dirty="0"/>
              <a:t>:</a:t>
            </a:r>
          </a:p>
          <a:p>
            <a:pPr marL="886326" lvl="1" indent="-200526">
              <a:spcBef>
                <a:spcPts val="0"/>
              </a:spcBef>
              <a:defRPr sz="2000">
                <a:solidFill>
                  <a:srgbClr val="000000"/>
                </a:solidFill>
              </a:defRPr>
            </a:pPr>
            <a:r>
              <a:rPr lang="es-ES" b="1" dirty="0"/>
              <a:t>Un </a:t>
            </a:r>
            <a:r>
              <a:rPr lang="es-ES" b="1" dirty="0" err="1"/>
              <a:t>treball</a:t>
            </a:r>
            <a:r>
              <a:rPr lang="es-ES" b="1" dirty="0"/>
              <a:t> </a:t>
            </a:r>
            <a:r>
              <a:rPr lang="es-ES" b="1" dirty="0" err="1"/>
              <a:t>fet</a:t>
            </a:r>
            <a:r>
              <a:rPr lang="es-ES" b="1" dirty="0"/>
              <a:t> a </a:t>
            </a:r>
            <a:r>
              <a:rPr lang="es-ES" b="1" dirty="0" err="1"/>
              <a:t>classe</a:t>
            </a:r>
            <a:r>
              <a:rPr lang="es-ES" b="1" dirty="0"/>
              <a:t> </a:t>
            </a:r>
            <a:r>
              <a:rPr lang="es-ES" dirty="0"/>
              <a:t>una mica </a:t>
            </a:r>
            <a:r>
              <a:rPr lang="es-ES" dirty="0" err="1"/>
              <a:t>més</a:t>
            </a:r>
            <a:r>
              <a:rPr lang="es-ES" dirty="0"/>
              <a:t> </a:t>
            </a:r>
            <a:r>
              <a:rPr lang="es-ES" dirty="0" err="1"/>
              <a:t>llarg</a:t>
            </a:r>
            <a:r>
              <a:rPr lang="es-ES" dirty="0"/>
              <a:t>, ni el </a:t>
            </a:r>
            <a:r>
              <a:rPr lang="es-ES" dirty="0" err="1"/>
              <a:t>reciclatge</a:t>
            </a:r>
            <a:r>
              <a:rPr lang="es-ES" dirty="0"/>
              <a:t> de </a:t>
            </a:r>
            <a:r>
              <a:rPr lang="es-ES" dirty="0" err="1"/>
              <a:t>projectes</a:t>
            </a:r>
            <a:r>
              <a:rPr lang="es-ES" dirty="0"/>
              <a:t> </a:t>
            </a:r>
            <a:r>
              <a:rPr lang="es-ES" dirty="0" err="1"/>
              <a:t>previs</a:t>
            </a:r>
            <a:endParaRPr lang="es-ES" dirty="0"/>
          </a:p>
          <a:p>
            <a:pPr marL="886326" lvl="1" indent="-200526">
              <a:spcBef>
                <a:spcPts val="0"/>
              </a:spcBef>
              <a:defRPr sz="2000">
                <a:solidFill>
                  <a:srgbClr val="000000"/>
                </a:solidFill>
              </a:defRPr>
            </a:pPr>
            <a:r>
              <a:rPr lang="ca-ES" b="1" dirty="0"/>
              <a:t>Un treball sense recerca </a:t>
            </a:r>
            <a:r>
              <a:rPr lang="ca-ES" dirty="0"/>
              <a:t>ni investigació (independentment de la seva orientació final)</a:t>
            </a:r>
          </a:p>
          <a:p>
            <a:pPr marL="886326" lvl="1" indent="-200526">
              <a:spcBef>
                <a:spcPts val="0"/>
              </a:spcBef>
              <a:defRPr sz="2000">
                <a:solidFill>
                  <a:srgbClr val="000000"/>
                </a:solidFill>
              </a:defRPr>
            </a:pPr>
            <a:r>
              <a:rPr lang="ca-ES" sz="2000" b="1" dirty="0"/>
              <a:t>Un treball sense originalitat </a:t>
            </a:r>
            <a:r>
              <a:rPr lang="ca-ES" sz="2000" dirty="0"/>
              <a:t>(exemple, fer una còpia del joc X)</a:t>
            </a:r>
            <a:endParaRPr lang="es-ES" sz="2000" dirty="0"/>
          </a:p>
          <a:p>
            <a:pPr marL="886326" lvl="1" indent="-200526">
              <a:spcBef>
                <a:spcPts val="0"/>
              </a:spcBef>
              <a:defRPr sz="2000">
                <a:solidFill>
                  <a:srgbClr val="000000"/>
                </a:solidFill>
              </a:defRPr>
            </a:pPr>
            <a:r>
              <a:rPr lang="ca-ES" sz="2000" b="1" dirty="0"/>
              <a:t>Un treball sense rellevància </a:t>
            </a:r>
            <a:r>
              <a:rPr lang="ca-ES" sz="2000" dirty="0"/>
              <a:t>(exemple, fer un joc de plataformes sense major interès o novetat) </a:t>
            </a:r>
            <a:endParaRPr lang="es-ES" sz="2000" dirty="0"/>
          </a:p>
          <a:p>
            <a:pPr marL="886326" lvl="1" indent="-200526">
              <a:spcBef>
                <a:spcPts val="0"/>
              </a:spcBef>
              <a:defRPr sz="2000">
                <a:solidFill>
                  <a:srgbClr val="000000"/>
                </a:solidFill>
              </a:defRPr>
            </a:pPr>
            <a:endParaRPr lang="es-ES" sz="1600" dirty="0"/>
          </a:p>
        </p:txBody>
      </p:sp>
      <p:sp>
        <p:nvSpPr>
          <p:cNvPr id="322" name="Títol 1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t>TFG: 20 ECTS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ontenidor de contingut 2"/>
          <p:cNvSpPr txBox="1">
            <a:spLocks noGrp="1"/>
          </p:cNvSpPr>
          <p:nvPr>
            <p:ph type="body" idx="1"/>
          </p:nvPr>
        </p:nvSpPr>
        <p:spPr>
          <a:xfrm>
            <a:off x="838200" y="828553"/>
            <a:ext cx="11163300" cy="521823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buSzPct val="100000"/>
              <a:defRPr sz="2000" b="1">
                <a:solidFill>
                  <a:srgbClr val="000000"/>
                </a:solidFill>
              </a:defRPr>
            </a:pPr>
            <a:r>
              <a:rPr lang="es-ES" b="0" dirty="0" err="1"/>
              <a:t>Els</a:t>
            </a:r>
            <a:r>
              <a:rPr lang="es-ES" b="0" dirty="0"/>
              <a:t> </a:t>
            </a:r>
            <a:r>
              <a:rPr lang="es-ES" b="0" dirty="0" err="1"/>
              <a:t>TFGs</a:t>
            </a:r>
            <a:r>
              <a:rPr lang="es-ES" b="0" dirty="0"/>
              <a:t> es </a:t>
            </a:r>
            <a:r>
              <a:rPr lang="es-ES" b="0" dirty="0" err="1"/>
              <a:t>divideixen</a:t>
            </a:r>
            <a:r>
              <a:rPr lang="es-ES" b="0" dirty="0"/>
              <a:t> en </a:t>
            </a:r>
            <a:r>
              <a:rPr lang="es-ES" b="1" dirty="0"/>
              <a:t>4 </a:t>
            </a:r>
            <a:r>
              <a:rPr lang="es-ES" b="1" dirty="0" err="1"/>
              <a:t>àrees</a:t>
            </a:r>
            <a:r>
              <a:rPr lang="es-ES" b="1" dirty="0"/>
              <a:t> de </a:t>
            </a:r>
            <a:r>
              <a:rPr lang="es-ES" b="1" dirty="0" err="1"/>
              <a:t>coneixement</a:t>
            </a:r>
            <a:r>
              <a:rPr lang="es-ES" b="1" dirty="0"/>
              <a:t> i 2 </a:t>
            </a:r>
            <a:r>
              <a:rPr lang="es-ES" b="1" dirty="0" err="1"/>
              <a:t>tipologies</a:t>
            </a:r>
            <a:endParaRPr lang="es-ES" b="0" dirty="0"/>
          </a:p>
          <a:p>
            <a:pPr defTabSz="457200">
              <a:lnSpc>
                <a:spcPct val="100000"/>
              </a:lnSpc>
              <a:spcBef>
                <a:spcPts val="0"/>
              </a:spcBef>
              <a:buSzPct val="100000"/>
              <a:defRPr sz="2000" b="1">
                <a:solidFill>
                  <a:srgbClr val="000000"/>
                </a:solidFill>
              </a:defRPr>
            </a:pPr>
            <a:endParaRPr lang="es-ES" dirty="0"/>
          </a:p>
          <a:p>
            <a:pPr defTabSz="457200">
              <a:lnSpc>
                <a:spcPct val="100000"/>
              </a:lnSpc>
              <a:spcBef>
                <a:spcPts val="0"/>
              </a:spcBef>
              <a:buSzPct val="100000"/>
              <a:defRPr sz="2000" b="1">
                <a:solidFill>
                  <a:srgbClr val="000000"/>
                </a:solidFill>
              </a:defRPr>
            </a:pPr>
            <a:r>
              <a:rPr lang="es-ES" b="1" dirty="0" err="1"/>
              <a:t>Àrees</a:t>
            </a:r>
            <a:r>
              <a:rPr lang="es-ES" b="1" dirty="0"/>
              <a:t> de </a:t>
            </a:r>
            <a:r>
              <a:rPr lang="es-ES" b="1" dirty="0" err="1"/>
              <a:t>coneixement</a:t>
            </a:r>
            <a:r>
              <a:rPr lang="es-ES" b="1" dirty="0"/>
              <a:t>: </a:t>
            </a:r>
            <a:r>
              <a:rPr lang="es-ES" b="1" dirty="0" err="1"/>
              <a:t>Disseny</a:t>
            </a:r>
            <a:r>
              <a:rPr lang="es-ES" b="1" dirty="0"/>
              <a:t>, Art, </a:t>
            </a:r>
            <a:r>
              <a:rPr lang="es-ES" b="1" dirty="0" err="1"/>
              <a:t>Programació</a:t>
            </a:r>
            <a:r>
              <a:rPr lang="es-ES" b="1" dirty="0"/>
              <a:t> i Empresa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SzPct val="100000"/>
              <a:defRPr sz="2000" b="1">
                <a:solidFill>
                  <a:srgbClr val="000000"/>
                </a:solidFill>
              </a:defRPr>
            </a:pPr>
            <a:endParaRPr lang="es-ES" dirty="0"/>
          </a:p>
          <a:p>
            <a:pPr defTabSz="457200">
              <a:lnSpc>
                <a:spcPct val="100000"/>
              </a:lnSpc>
              <a:spcBef>
                <a:spcPts val="0"/>
              </a:spcBef>
              <a:buSzPct val="100000"/>
              <a:defRPr sz="2000" b="1">
                <a:solidFill>
                  <a:srgbClr val="000000"/>
                </a:solidFill>
              </a:defRPr>
            </a:pPr>
            <a:r>
              <a:rPr lang="es-ES" b="1" dirty="0" err="1"/>
              <a:t>Tipologies</a:t>
            </a:r>
            <a:r>
              <a:rPr lang="es-ES" b="0" dirty="0"/>
              <a:t>: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SzPct val="100000"/>
              <a:defRPr sz="2000" b="1">
                <a:solidFill>
                  <a:srgbClr val="000000"/>
                </a:solidFill>
              </a:defRPr>
            </a:pPr>
            <a:endParaRPr lang="es-ES" dirty="0"/>
          </a:p>
          <a:p>
            <a:pPr marL="342900" indent="-342900" defTabSz="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000" b="1">
                <a:solidFill>
                  <a:srgbClr val="000000"/>
                </a:solidFill>
              </a:defRPr>
            </a:pPr>
            <a:r>
              <a:rPr lang="es-ES" b="1" dirty="0" err="1"/>
              <a:t>Treball</a:t>
            </a:r>
            <a:r>
              <a:rPr lang="es-ES" b="1" dirty="0"/>
              <a:t> de Recerca</a:t>
            </a:r>
            <a:r>
              <a:rPr lang="es-ES" b="0" dirty="0"/>
              <a:t>: </a:t>
            </a:r>
            <a:r>
              <a:rPr lang="es-ES" b="0" dirty="0" err="1"/>
              <a:t>Treball</a:t>
            </a:r>
            <a:r>
              <a:rPr lang="es-ES" b="0" dirty="0"/>
              <a:t> </a:t>
            </a:r>
            <a:r>
              <a:rPr lang="es-ES" b="0" dirty="0" err="1"/>
              <a:t>orientat</a:t>
            </a:r>
            <a:r>
              <a:rPr lang="es-ES" b="0" dirty="0"/>
              <a:t> a la </a:t>
            </a:r>
            <a:r>
              <a:rPr lang="es-ES" b="0" dirty="0" err="1"/>
              <a:t>resolució</a:t>
            </a:r>
            <a:r>
              <a:rPr lang="es-ES" b="0" dirty="0"/>
              <a:t> </a:t>
            </a:r>
            <a:r>
              <a:rPr lang="es-ES" b="0" dirty="0" err="1"/>
              <a:t>d’un</a:t>
            </a:r>
            <a:r>
              <a:rPr lang="es-ES" b="0" dirty="0"/>
              <a:t> </a:t>
            </a:r>
            <a:r>
              <a:rPr lang="es-ES" b="0" dirty="0" err="1"/>
              <a:t>conjunt</a:t>
            </a:r>
            <a:r>
              <a:rPr lang="es-ES" b="0" dirty="0"/>
              <a:t> </a:t>
            </a:r>
            <a:r>
              <a:rPr lang="es-ES" b="0" dirty="0" err="1"/>
              <a:t>d’hipótesis</a:t>
            </a:r>
            <a:r>
              <a:rPr lang="es-ES" b="0" dirty="0"/>
              <a:t> i/o preguntes de recerca </a:t>
            </a:r>
            <a:r>
              <a:rPr lang="es-ES" b="0" dirty="0" err="1"/>
              <a:t>mitjançant</a:t>
            </a:r>
            <a:r>
              <a:rPr lang="es-ES" b="0" dirty="0"/>
              <a:t> </a:t>
            </a:r>
            <a:r>
              <a:rPr lang="es-ES" b="0" dirty="0" err="1"/>
              <a:t>metodologies</a:t>
            </a:r>
            <a:r>
              <a:rPr lang="es-ES" b="0" dirty="0"/>
              <a:t> </a:t>
            </a:r>
            <a:r>
              <a:rPr lang="es-ES" b="0" dirty="0" err="1"/>
              <a:t>científiques</a:t>
            </a:r>
            <a:r>
              <a:rPr lang="es-ES" b="0" dirty="0"/>
              <a:t>.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SzPct val="100000"/>
              <a:defRPr sz="2000" b="1">
                <a:solidFill>
                  <a:srgbClr val="000000"/>
                </a:solidFill>
              </a:defRPr>
            </a:pPr>
            <a:endParaRPr lang="es-ES" dirty="0"/>
          </a:p>
          <a:p>
            <a:pPr marL="342900" indent="-342900" defTabSz="4572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000" b="1">
                <a:solidFill>
                  <a:srgbClr val="000000"/>
                </a:solidFill>
              </a:defRPr>
            </a:pPr>
            <a:r>
              <a:rPr lang="es-ES" b="1" dirty="0" err="1"/>
              <a:t>Treball</a:t>
            </a:r>
            <a:r>
              <a:rPr lang="es-ES" b="1" dirty="0"/>
              <a:t> </a:t>
            </a:r>
            <a:r>
              <a:rPr lang="es-ES" b="1" dirty="0" err="1"/>
              <a:t>Aplicat</a:t>
            </a:r>
            <a:r>
              <a:rPr lang="es-ES" b="0" dirty="0"/>
              <a:t>: </a:t>
            </a:r>
            <a:r>
              <a:rPr lang="es-ES" b="0" dirty="0" err="1"/>
              <a:t>Treball</a:t>
            </a:r>
            <a:r>
              <a:rPr lang="es-ES" b="0" dirty="0"/>
              <a:t> </a:t>
            </a:r>
            <a:r>
              <a:rPr lang="es-ES" b="0" dirty="0" err="1"/>
              <a:t>orientat</a:t>
            </a:r>
            <a:r>
              <a:rPr lang="es-ES" b="0" dirty="0"/>
              <a:t> a la </a:t>
            </a:r>
            <a:r>
              <a:rPr lang="es-ES" b="0" dirty="0" err="1"/>
              <a:t>conceptualització</a:t>
            </a:r>
            <a:r>
              <a:rPr lang="es-ES" b="0" dirty="0"/>
              <a:t> i </a:t>
            </a:r>
            <a:r>
              <a:rPr lang="es-ES" b="0" dirty="0" err="1"/>
              <a:t>implementació</a:t>
            </a:r>
            <a:r>
              <a:rPr lang="es-ES" b="0" dirty="0"/>
              <a:t> </a:t>
            </a:r>
            <a:r>
              <a:rPr lang="es-ES" b="0" dirty="0" err="1"/>
              <a:t>d’un</a:t>
            </a:r>
            <a:r>
              <a:rPr lang="es-ES" b="0" dirty="0"/>
              <a:t> </a:t>
            </a:r>
            <a:r>
              <a:rPr lang="es-ES" b="0" dirty="0" err="1"/>
              <a:t>fet</a:t>
            </a:r>
            <a:r>
              <a:rPr lang="es-ES" b="0" dirty="0"/>
              <a:t> </a:t>
            </a:r>
            <a:r>
              <a:rPr lang="es-ES" b="0" dirty="0" err="1"/>
              <a:t>pràctic</a:t>
            </a:r>
            <a:r>
              <a:rPr lang="es-ES" b="0" dirty="0"/>
              <a:t> </a:t>
            </a:r>
            <a:r>
              <a:rPr lang="es-ES" b="0" dirty="0" err="1"/>
              <a:t>dins</a:t>
            </a:r>
            <a:r>
              <a:rPr lang="es-ES" b="0" dirty="0"/>
              <a:t> de </a:t>
            </a:r>
            <a:r>
              <a:rPr lang="es-ES" b="0" dirty="0" err="1"/>
              <a:t>qualsevol</a:t>
            </a:r>
            <a:r>
              <a:rPr lang="es-ES" b="0" dirty="0"/>
              <a:t> </a:t>
            </a:r>
            <a:r>
              <a:rPr lang="es-ES" b="0" dirty="0" err="1"/>
              <a:t>àrea</a:t>
            </a:r>
            <a:r>
              <a:rPr lang="es-ES" b="0" dirty="0"/>
              <a:t> de </a:t>
            </a:r>
            <a:r>
              <a:rPr lang="es-ES" b="0" dirty="0" err="1"/>
              <a:t>coneixement</a:t>
            </a:r>
            <a:r>
              <a:rPr lang="es-ES" b="0" dirty="0"/>
              <a:t>.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SzPct val="100000"/>
              <a:defRPr sz="2000" b="1">
                <a:solidFill>
                  <a:srgbClr val="000000"/>
                </a:solidFill>
              </a:defRPr>
            </a:pPr>
            <a:r>
              <a:rPr lang="es-ES" b="0" dirty="0"/>
              <a:t> </a:t>
            </a:r>
            <a:endParaRPr b="0" dirty="0"/>
          </a:p>
          <a:p>
            <a:pPr defTabSz="457200">
              <a:lnSpc>
                <a:spcPct val="100000"/>
              </a:lnSpc>
              <a:spcBef>
                <a:spcPts val="0"/>
              </a:spcBef>
              <a:buSzPct val="100000"/>
              <a:defRPr sz="2000">
                <a:solidFill>
                  <a:srgbClr val="000000"/>
                </a:solidFill>
              </a:defRPr>
            </a:pPr>
            <a:r>
              <a:rPr dirty="0" err="1"/>
              <a:t>Cada</a:t>
            </a:r>
            <a:r>
              <a:rPr dirty="0"/>
              <a:t> </a:t>
            </a:r>
            <a:r>
              <a:rPr dirty="0" err="1"/>
              <a:t>tipus</a:t>
            </a:r>
            <a:r>
              <a:rPr dirty="0"/>
              <a:t> de TFG </a:t>
            </a:r>
            <a:r>
              <a:rPr dirty="0" err="1"/>
              <a:t>té</a:t>
            </a:r>
            <a:r>
              <a:rPr dirty="0"/>
              <a:t>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estructura</a:t>
            </a:r>
            <a:r>
              <a:rPr dirty="0"/>
              <a:t> </a:t>
            </a:r>
            <a:r>
              <a:rPr dirty="0" err="1"/>
              <a:t>pròpia</a:t>
            </a:r>
            <a:r>
              <a:rPr dirty="0"/>
              <a:t>, </a:t>
            </a:r>
            <a:r>
              <a:rPr dirty="0" err="1"/>
              <a:t>unes</a:t>
            </a:r>
            <a:r>
              <a:rPr dirty="0"/>
              <a:t> fonts </a:t>
            </a:r>
            <a:r>
              <a:rPr dirty="0" err="1"/>
              <a:t>específiques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unes</a:t>
            </a:r>
            <a:r>
              <a:rPr dirty="0"/>
              <a:t> </a:t>
            </a:r>
            <a:r>
              <a:rPr dirty="0" err="1"/>
              <a:t>particularitats</a:t>
            </a:r>
            <a:r>
              <a:rPr dirty="0"/>
              <a:t> </a:t>
            </a:r>
            <a:r>
              <a:rPr dirty="0" err="1"/>
              <a:t>determinades</a:t>
            </a:r>
            <a:r>
              <a:rPr dirty="0"/>
              <a:t> </a:t>
            </a:r>
            <a:r>
              <a:rPr dirty="0" err="1"/>
              <a:t>segons</a:t>
            </a:r>
            <a:r>
              <a:rPr dirty="0"/>
              <a:t> el camp de </a:t>
            </a:r>
            <a:r>
              <a:rPr dirty="0" err="1"/>
              <a:t>coneixement</a:t>
            </a:r>
            <a:r>
              <a:rPr lang="es-ES" dirty="0"/>
              <a:t>.</a:t>
            </a:r>
          </a:p>
        </p:txBody>
      </p:sp>
      <p:sp>
        <p:nvSpPr>
          <p:cNvPr id="325" name="Títol 1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t>TFG: Tipologies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ítol 1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rPr dirty="0"/>
              <a:t>TFG: </a:t>
            </a:r>
            <a:r>
              <a:rPr lang="es-ES" dirty="0" err="1"/>
              <a:t>Exemples</a:t>
            </a: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22" y="772276"/>
            <a:ext cx="9109416" cy="53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0345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ítol 1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rPr dirty="0"/>
              <a:t>TFG: </a:t>
            </a:r>
            <a:r>
              <a:rPr dirty="0" err="1"/>
              <a:t>Calendari</a:t>
            </a:r>
            <a:r>
              <a:rPr lang="es-ES" dirty="0"/>
              <a:t> </a:t>
            </a:r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2021-22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Google Shape;195;gf53c8812eb_0_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8813" y="806712"/>
            <a:ext cx="6905125" cy="501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Marcador de número de diapositiva 2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31" name="Título 3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t>Dubtes, preguntes?</a:t>
            </a:r>
          </a:p>
        </p:txBody>
      </p:sp>
      <p:pic>
        <p:nvPicPr>
          <p:cNvPr id="332" name="Picture 2" descr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73" t="24880" r="22934" b="20745"/>
          <a:stretch>
            <a:fillRect/>
          </a:stretch>
        </p:blipFill>
        <p:spPr>
          <a:xfrm>
            <a:off x="3885805" y="1758159"/>
            <a:ext cx="3390150" cy="3017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ítulo 1"/>
          <p:cNvSpPr txBox="1">
            <a:spLocks noGrp="1"/>
          </p:cNvSpPr>
          <p:nvPr>
            <p:ph type="ctrTitle"/>
          </p:nvPr>
        </p:nvSpPr>
        <p:spPr>
          <a:xfrm>
            <a:off x="476382" y="770962"/>
            <a:ext cx="11239235" cy="753038"/>
          </a:xfrm>
          <a:prstGeom prst="rect">
            <a:avLst/>
          </a:prstGeom>
        </p:spPr>
        <p:txBody>
          <a:bodyPr/>
          <a:lstStyle/>
          <a:p>
            <a:r>
              <a:t>Grau en Disseny i Producció de Videojocs</a:t>
            </a:r>
          </a:p>
        </p:txBody>
      </p:sp>
      <p:sp>
        <p:nvSpPr>
          <p:cNvPr id="280" name="Subtítulo 2"/>
          <p:cNvSpPr txBox="1">
            <a:spLocks noGrp="1"/>
          </p:cNvSpPr>
          <p:nvPr>
            <p:ph type="subTitle" sz="quarter" idx="1"/>
          </p:nvPr>
        </p:nvSpPr>
        <p:spPr>
          <a:xfrm>
            <a:off x="476381" y="1686891"/>
            <a:ext cx="6140265" cy="42473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500"/>
            </a:lvl1pPr>
          </a:lstStyle>
          <a:p>
            <a:r>
              <a:t>Optativitat i TFG</a:t>
            </a:r>
          </a:p>
        </p:txBody>
      </p:sp>
      <p:sp>
        <p:nvSpPr>
          <p:cNvPr id="281" name="Subtítulo 2"/>
          <p:cNvSpPr txBox="1"/>
          <p:nvPr/>
        </p:nvSpPr>
        <p:spPr>
          <a:xfrm>
            <a:off x="5442585" y="1686891"/>
            <a:ext cx="6273033" cy="53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spcBef>
                <a:spcPts val="1000"/>
              </a:spcBef>
              <a:defRPr sz="1000"/>
            </a:pPr>
            <a:r>
              <a:rPr dirty="0" err="1"/>
              <a:t>Dr</a:t>
            </a:r>
            <a:r>
              <a:rPr lang="es-ES" dirty="0"/>
              <a:t>a</a:t>
            </a:r>
            <a:r>
              <a:rPr dirty="0"/>
              <a:t>. </a:t>
            </a:r>
            <a:r>
              <a:rPr lang="es-ES" dirty="0"/>
              <a:t>Alexandra Samper </a:t>
            </a:r>
            <a:r>
              <a:rPr dirty="0"/>
              <a:t>– </a:t>
            </a:r>
            <a:r>
              <a:rPr b="1" dirty="0"/>
              <a:t>Tutor</a:t>
            </a:r>
            <a:r>
              <a:rPr lang="es-ES" b="1" dirty="0"/>
              <a:t>a</a:t>
            </a:r>
            <a:r>
              <a:rPr b="1" dirty="0"/>
              <a:t> / </a:t>
            </a:r>
            <a:r>
              <a:rPr lang="ca-ES" b="1" dirty="0"/>
              <a:t>Responsable de Pràctiques</a:t>
            </a:r>
            <a:r>
              <a:rPr dirty="0"/>
              <a:t>– </a:t>
            </a:r>
            <a:r>
              <a:rPr lang="es-ES" u="sng" dirty="0" err="1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asamper</a:t>
            </a:r>
            <a:r>
              <a:rPr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@tecnocampus.cat</a:t>
            </a:r>
            <a:br>
              <a:rPr dirty="0"/>
            </a:br>
            <a:r>
              <a:rPr dirty="0"/>
              <a:t>Dr. Adso Fernández – </a:t>
            </a:r>
            <a:r>
              <a:rPr b="1" dirty="0" err="1"/>
              <a:t>Coordinador</a:t>
            </a:r>
            <a:r>
              <a:rPr b="1" dirty="0"/>
              <a:t> / </a:t>
            </a:r>
            <a:r>
              <a:rPr lang="ca-ES" b="1" dirty="0"/>
              <a:t>Coordinador TFG</a:t>
            </a:r>
            <a:r>
              <a:rPr b="1" dirty="0"/>
              <a:t> </a:t>
            </a:r>
            <a:r>
              <a:rPr dirty="0"/>
              <a:t>– </a:t>
            </a:r>
            <a:r>
              <a:rPr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adso@tecnocampus.cat</a:t>
            </a:r>
          </a:p>
        </p:txBody>
      </p:sp>
    </p:spTree>
    <p:extLst>
      <p:ext uri="{BB962C8B-B14F-4D97-AF65-F5344CB8AC3E}">
        <p14:creationId xmlns:p14="http://schemas.microsoft.com/office/powerpoint/2010/main" val="4541361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Optativit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3640"/>
            </a:lvl1pPr>
          </a:lstStyle>
          <a:p>
            <a:r>
              <a:t>Optativitat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ontenidor de contingu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AutoNum type="arabicPeriod"/>
            </a:pPr>
            <a:r>
              <a:rPr dirty="0" err="1"/>
              <a:t>Assignatures</a:t>
            </a:r>
            <a:r>
              <a:rPr dirty="0"/>
              <a:t> </a:t>
            </a:r>
            <a:r>
              <a:rPr dirty="0" err="1"/>
              <a:t>optatives</a:t>
            </a:r>
            <a:r>
              <a:rPr dirty="0"/>
              <a:t> </a:t>
            </a:r>
          </a:p>
          <a:p>
            <a:pPr marL="240631" indent="-240631">
              <a:buSzPct val="100000"/>
              <a:buAutoNum type="arabicPeriod"/>
            </a:pPr>
            <a:r>
              <a:rPr dirty="0" err="1"/>
              <a:t>Pràctiques</a:t>
            </a:r>
            <a:r>
              <a:rPr dirty="0"/>
              <a:t> </a:t>
            </a:r>
            <a:r>
              <a:rPr dirty="0" err="1"/>
              <a:t>externes</a:t>
            </a:r>
            <a:r>
              <a:rPr dirty="0"/>
              <a:t> </a:t>
            </a:r>
            <a:r>
              <a:rPr dirty="0" err="1"/>
              <a:t>curriculars</a:t>
            </a:r>
            <a:endParaRPr dirty="0"/>
          </a:p>
          <a:p>
            <a:pPr marL="240631" indent="-240631">
              <a:buSzPct val="100000"/>
              <a:buAutoNum type="arabicPeriod"/>
            </a:pPr>
            <a:r>
              <a:rPr dirty="0" err="1"/>
              <a:t>Experiència</a:t>
            </a:r>
            <a:r>
              <a:rPr dirty="0"/>
              <a:t> professional</a:t>
            </a:r>
          </a:p>
          <a:p>
            <a:pPr marL="240631" indent="-240631">
              <a:buSzPct val="100000"/>
              <a:buAutoNum type="arabicPeriod"/>
            </a:pPr>
            <a:r>
              <a:rPr dirty="0" err="1"/>
              <a:t>Reconeixements</a:t>
            </a:r>
            <a:r>
              <a:rPr dirty="0"/>
              <a:t> per CFGS concordant al </a:t>
            </a:r>
            <a:r>
              <a:rPr dirty="0" err="1"/>
              <a:t>Grau</a:t>
            </a:r>
            <a:endParaRPr dirty="0"/>
          </a:p>
          <a:p>
            <a:pPr marL="240631" indent="-240631">
              <a:buSzPct val="100000"/>
              <a:buAutoNum type="arabicPeriod"/>
            </a:pPr>
            <a:r>
              <a:rPr dirty="0" err="1"/>
              <a:t>Crèdits</a:t>
            </a:r>
            <a:r>
              <a:rPr dirty="0"/>
              <a:t> RAC</a:t>
            </a:r>
          </a:p>
        </p:txBody>
      </p:sp>
      <p:sp>
        <p:nvSpPr>
          <p:cNvPr id="290" name="Títol 1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t>Optativitat: 20 ECTS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ítulo 5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t>1. Si tries assignatures optatives:</a:t>
            </a:r>
          </a:p>
        </p:txBody>
      </p:sp>
      <p:graphicFrame>
        <p:nvGraphicFramePr>
          <p:cNvPr id="299" name="Taula 8"/>
          <p:cNvGraphicFramePr/>
          <p:nvPr>
            <p:extLst>
              <p:ext uri="{D42A27DB-BD31-4B8C-83A1-F6EECF244321}">
                <p14:modId xmlns:p14="http://schemas.microsoft.com/office/powerpoint/2010/main" val="2988912567"/>
              </p:ext>
            </p:extLst>
          </p:nvPr>
        </p:nvGraphicFramePr>
        <p:xfrm>
          <a:off x="1692573" y="3947967"/>
          <a:ext cx="9016457" cy="121630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76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472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dirty="0">
                          <a:solidFill>
                            <a:srgbClr val="333333"/>
                          </a:solidFill>
                          <a:sym typeface="Calibri"/>
                        </a:rPr>
                        <a:t>4C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B27A00"/>
                      </a:solidFill>
                    </a:lnT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ym typeface="Calibri"/>
                        </a:rPr>
                        <a:t>Jocs seriosos i gamificació</a:t>
                      </a:r>
                    </a:p>
                  </a:txBody>
                  <a:tcPr marL="0" marR="0" marT="0" marB="0" anchor="b" horzOverflow="overflow">
                    <a:lnT w="12700">
                      <a:solidFill>
                        <a:srgbClr val="B27A00"/>
                      </a:solidFill>
                    </a:lnT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333333"/>
                          </a:solidFill>
                          <a:sym typeface="Calibri"/>
                        </a:rPr>
                        <a:t>4 ECTS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B27A00"/>
                      </a:solidFill>
                    </a:lnT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ym typeface="Calibri"/>
                        </a:defRPr>
                      </a:pPr>
                      <a:r>
                        <a:rPr lang="es-ES" dirty="0"/>
                        <a:t>ESP</a:t>
                      </a:r>
                      <a:endParaRPr dirty="0"/>
                    </a:p>
                  </a:txBody>
                  <a:tcPr marL="0" marR="0" marT="0" marB="0" anchor="ctr" horzOverflow="overflow">
                    <a:lnT w="12700">
                      <a:solidFill>
                        <a:srgbClr val="B27A00"/>
                      </a:solidFill>
                    </a:lnT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99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Calibri"/>
                        </a:rPr>
                        <a:t>4C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ym typeface="Calibri"/>
                        </a:rPr>
                        <a:t>Playtesting aplicat al disseny de videojocs</a:t>
                      </a:r>
                    </a:p>
                  </a:txBody>
                  <a:tcPr marL="0" marR="0" marT="0" marB="0" anchor="b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333333"/>
                          </a:solidFill>
                          <a:sym typeface="Calibri"/>
                        </a:rPr>
                        <a:t>6 ECTS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333333"/>
                          </a:solidFill>
                          <a:sym typeface="Calibri"/>
                        </a:rPr>
                        <a:t>CAT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99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600" dirty="0">
                          <a:solidFill>
                            <a:srgbClr val="333333"/>
                          </a:solidFill>
                          <a:sym typeface="Calibri"/>
                        </a:rPr>
                        <a:t>4C</a:t>
                      </a:r>
                      <a:endParaRPr sz="1600" dirty="0">
                        <a:solidFill>
                          <a:srgbClr val="333333"/>
                        </a:solidFill>
                        <a:sym typeface="Calibri"/>
                      </a:endParaRP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dirty="0" err="1">
                          <a:sym typeface="Calibri"/>
                        </a:rPr>
                        <a:t>Animació</a:t>
                      </a:r>
                      <a:r>
                        <a:rPr lang="es-ES" dirty="0">
                          <a:sym typeface="Calibri"/>
                        </a:rPr>
                        <a:t> 3D </a:t>
                      </a:r>
                      <a:r>
                        <a:rPr lang="es-ES" dirty="0" err="1">
                          <a:sym typeface="Calibri"/>
                        </a:rPr>
                        <a:t>Avançada</a:t>
                      </a:r>
                      <a:endParaRPr dirty="0">
                        <a:sym typeface="Calibri"/>
                      </a:endParaRPr>
                    </a:p>
                  </a:txBody>
                  <a:tcPr marL="0" marR="0" marT="0" marB="0" anchor="b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100" dirty="0">
                          <a:solidFill>
                            <a:srgbClr val="333333"/>
                          </a:solidFill>
                          <a:sym typeface="Calibri"/>
                        </a:rPr>
                        <a:t>6 ECTS</a:t>
                      </a:r>
                      <a:endParaRPr sz="1100" dirty="0">
                        <a:solidFill>
                          <a:srgbClr val="333333"/>
                        </a:solidFill>
                        <a:sym typeface="Calibri"/>
                      </a:endParaRP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100" dirty="0">
                          <a:solidFill>
                            <a:srgbClr val="333333"/>
                          </a:solidFill>
                          <a:sym typeface="Calibri"/>
                        </a:rPr>
                        <a:t>CAT</a:t>
                      </a:r>
                      <a:endParaRPr sz="1100" dirty="0">
                        <a:solidFill>
                          <a:srgbClr val="333333"/>
                        </a:solidFill>
                        <a:sym typeface="Calibri"/>
                      </a:endParaRP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99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i="1" dirty="0">
                          <a:solidFill>
                            <a:srgbClr val="333333"/>
                          </a:solidFill>
                          <a:sym typeface="Calibri"/>
                        </a:rPr>
                        <a:t>4C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dirty="0">
                          <a:sym typeface="Calibri"/>
                        </a:rPr>
                        <a:t>Bases de </a:t>
                      </a:r>
                      <a:r>
                        <a:rPr i="1" dirty="0" err="1">
                          <a:sym typeface="Calibri"/>
                        </a:rPr>
                        <a:t>Dades</a:t>
                      </a:r>
                      <a:endParaRPr i="1" dirty="0">
                        <a:sym typeface="Calibri"/>
                      </a:endParaRPr>
                    </a:p>
                  </a:txBody>
                  <a:tcPr marL="0" marR="0" marT="0" marB="0" anchor="b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i="1" dirty="0">
                          <a:solidFill>
                            <a:srgbClr val="333333"/>
                          </a:solidFill>
                          <a:sym typeface="Calibri"/>
                        </a:rPr>
                        <a:t>6 ECTS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i="1" dirty="0">
                          <a:solidFill>
                            <a:srgbClr val="333333"/>
                          </a:solidFill>
                          <a:sym typeface="Calibri"/>
                        </a:rPr>
                        <a:t>CAT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0" name="QuadreDeText 6"/>
          <p:cNvSpPr txBox="1"/>
          <p:nvPr/>
        </p:nvSpPr>
        <p:spPr>
          <a:xfrm>
            <a:off x="1730776" y="5499615"/>
            <a:ext cx="945234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b="1" i="1"/>
            </a:lvl1pPr>
          </a:lstStyle>
          <a:p>
            <a:r>
              <a:rPr dirty="0"/>
              <a:t>La </a:t>
            </a:r>
            <a:r>
              <a:rPr dirty="0" err="1"/>
              <a:t>programació</a:t>
            </a:r>
            <a:r>
              <a:rPr dirty="0"/>
              <a:t> de les </a:t>
            </a:r>
            <a:r>
              <a:rPr dirty="0" err="1"/>
              <a:t>optatives</a:t>
            </a:r>
            <a:r>
              <a:rPr dirty="0"/>
              <a:t> </a:t>
            </a:r>
            <a:r>
              <a:rPr dirty="0" err="1"/>
              <a:t>està</a:t>
            </a:r>
            <a:r>
              <a:rPr dirty="0"/>
              <a:t> </a:t>
            </a:r>
            <a:r>
              <a:rPr dirty="0" err="1"/>
              <a:t>condicionada</a:t>
            </a:r>
            <a:r>
              <a:rPr dirty="0"/>
              <a:t> a un </a:t>
            </a:r>
            <a:r>
              <a:rPr dirty="0" err="1"/>
              <a:t>mínim</a:t>
            </a:r>
            <a:r>
              <a:rPr dirty="0"/>
              <a:t> de 15 </a:t>
            </a:r>
            <a:r>
              <a:rPr dirty="0" err="1"/>
              <a:t>estudiants</a:t>
            </a:r>
            <a:r>
              <a:rPr dirty="0"/>
              <a:t> </a:t>
            </a:r>
            <a:r>
              <a:rPr dirty="0" err="1"/>
              <a:t>matriculats</a:t>
            </a:r>
            <a:r>
              <a:rPr dirty="0"/>
              <a:t>.</a:t>
            </a:r>
          </a:p>
        </p:txBody>
      </p:sp>
      <p:graphicFrame>
        <p:nvGraphicFramePr>
          <p:cNvPr id="6" name="Taula 8"/>
          <p:cNvGraphicFramePr/>
          <p:nvPr>
            <p:extLst>
              <p:ext uri="{D42A27DB-BD31-4B8C-83A1-F6EECF244321}">
                <p14:modId xmlns:p14="http://schemas.microsoft.com/office/powerpoint/2010/main" val="1081017265"/>
              </p:ext>
            </p:extLst>
          </p:nvPr>
        </p:nvGraphicFramePr>
        <p:xfrm>
          <a:off x="1692573" y="1946709"/>
          <a:ext cx="9016457" cy="18839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76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99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dirty="0">
                          <a:solidFill>
                            <a:srgbClr val="333333"/>
                          </a:solidFill>
                          <a:sym typeface="Calibri"/>
                        </a:rPr>
                        <a:t>4B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B27A00"/>
                      </a:solidFill>
                    </a:lnT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 err="1">
                          <a:sym typeface="Calibri"/>
                        </a:rPr>
                        <a:t>Programació</a:t>
                      </a:r>
                      <a:r>
                        <a:rPr dirty="0">
                          <a:sym typeface="Calibri"/>
                        </a:rPr>
                        <a:t> </a:t>
                      </a:r>
                      <a:r>
                        <a:rPr dirty="0" err="1">
                          <a:sym typeface="Calibri"/>
                        </a:rPr>
                        <a:t>gràfica</a:t>
                      </a:r>
                      <a:r>
                        <a:rPr dirty="0">
                          <a:sym typeface="Calibri"/>
                        </a:rPr>
                        <a:t> </a:t>
                      </a:r>
                      <a:r>
                        <a:rPr dirty="0" err="1">
                          <a:sym typeface="Calibri"/>
                        </a:rPr>
                        <a:t>avançada</a:t>
                      </a:r>
                      <a:endParaRPr dirty="0">
                        <a:sym typeface="Calibri"/>
                      </a:endParaRPr>
                    </a:p>
                  </a:txBody>
                  <a:tcPr marL="0" marR="0" marT="0" marB="0" anchor="b" horzOverflow="overflow">
                    <a:lnT w="12700">
                      <a:solidFill>
                        <a:srgbClr val="B27A00"/>
                      </a:solidFill>
                    </a:lnT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333333"/>
                          </a:solidFill>
                          <a:sym typeface="Calibri"/>
                        </a:rPr>
                        <a:t>6 ECTS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B27A00"/>
                      </a:solidFill>
                    </a:lnT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333333"/>
                          </a:solidFill>
                          <a:sym typeface="Calibri"/>
                        </a:rPr>
                        <a:t>CAT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B27A00"/>
                      </a:solidFill>
                    </a:lnT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99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Calibri"/>
                        </a:rPr>
                        <a:t>4B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 err="1">
                          <a:sym typeface="Calibri"/>
                        </a:rPr>
                        <a:t>Desenvolupament</a:t>
                      </a:r>
                      <a:r>
                        <a:rPr dirty="0">
                          <a:sym typeface="Calibri"/>
                        </a:rPr>
                        <a:t> </a:t>
                      </a:r>
                      <a:r>
                        <a:rPr dirty="0" err="1">
                          <a:sym typeface="Calibri"/>
                        </a:rPr>
                        <a:t>avançat</a:t>
                      </a:r>
                      <a:r>
                        <a:rPr dirty="0">
                          <a:sym typeface="Calibri"/>
                        </a:rPr>
                        <a:t> </a:t>
                      </a:r>
                      <a:r>
                        <a:rPr dirty="0" err="1">
                          <a:sym typeface="Calibri"/>
                        </a:rPr>
                        <a:t>d’aplicacions</a:t>
                      </a:r>
                      <a:r>
                        <a:rPr dirty="0">
                          <a:sym typeface="Calibri"/>
                        </a:rPr>
                        <a:t> </a:t>
                      </a:r>
                      <a:r>
                        <a:rPr dirty="0" err="1">
                          <a:sym typeface="Calibri"/>
                        </a:rPr>
                        <a:t>i</a:t>
                      </a:r>
                      <a:r>
                        <a:rPr dirty="0">
                          <a:sym typeface="Calibri"/>
                        </a:rPr>
                        <a:t> </a:t>
                      </a:r>
                      <a:r>
                        <a:rPr dirty="0" err="1">
                          <a:sym typeface="Calibri"/>
                        </a:rPr>
                        <a:t>videojocs</a:t>
                      </a:r>
                      <a:endParaRPr dirty="0">
                        <a:sym typeface="Calibri"/>
                      </a:endParaRPr>
                    </a:p>
                  </a:txBody>
                  <a:tcPr marL="0" marR="0" marT="0" marB="0" anchor="b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333333"/>
                          </a:solidFill>
                          <a:sym typeface="Calibri"/>
                        </a:rPr>
                        <a:t>6 ECTS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333333"/>
                          </a:solidFill>
                          <a:sym typeface="Calibri"/>
                        </a:rPr>
                        <a:t>CAT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99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Calibri"/>
                        </a:rPr>
                        <a:t>4B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 err="1">
                          <a:sym typeface="Calibri"/>
                        </a:rPr>
                        <a:t>Experiències</a:t>
                      </a:r>
                      <a:r>
                        <a:rPr dirty="0">
                          <a:sym typeface="Calibri"/>
                        </a:rPr>
                        <a:t> de </a:t>
                      </a:r>
                      <a:r>
                        <a:rPr dirty="0" err="1">
                          <a:sym typeface="Calibri"/>
                        </a:rPr>
                        <a:t>Realitat</a:t>
                      </a:r>
                      <a:r>
                        <a:rPr dirty="0">
                          <a:sym typeface="Calibri"/>
                        </a:rPr>
                        <a:t> Virtual </a:t>
                      </a:r>
                      <a:r>
                        <a:rPr dirty="0" err="1">
                          <a:sym typeface="Calibri"/>
                        </a:rPr>
                        <a:t>i</a:t>
                      </a:r>
                      <a:r>
                        <a:rPr dirty="0">
                          <a:sym typeface="Calibri"/>
                        </a:rPr>
                        <a:t> </a:t>
                      </a:r>
                      <a:r>
                        <a:rPr dirty="0" err="1">
                          <a:sym typeface="Calibri"/>
                        </a:rPr>
                        <a:t>entorns</a:t>
                      </a:r>
                      <a:r>
                        <a:rPr dirty="0">
                          <a:sym typeface="Calibri"/>
                        </a:rPr>
                        <a:t> 3D </a:t>
                      </a:r>
                    </a:p>
                  </a:txBody>
                  <a:tcPr marL="0" marR="0" marT="0" marB="0" anchor="b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rgbClr val="333333"/>
                          </a:solidFill>
                          <a:sym typeface="Calibri"/>
                        </a:rPr>
                        <a:t>6 ECTS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100" dirty="0">
                          <a:solidFill>
                            <a:srgbClr val="333333"/>
                          </a:solidFill>
                          <a:sym typeface="Calibri"/>
                        </a:rPr>
                        <a:t>CAT</a:t>
                      </a:r>
                      <a:endParaRPr sz="1100" dirty="0">
                        <a:solidFill>
                          <a:srgbClr val="333333"/>
                        </a:solidFill>
                        <a:sym typeface="Calibri"/>
                      </a:endParaRP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99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Calibri"/>
                        </a:rPr>
                        <a:t>4B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ym typeface="Calibri"/>
                        </a:rPr>
                        <a:t>Interfície d'usuari en jocs</a:t>
                      </a:r>
                    </a:p>
                  </a:txBody>
                  <a:tcPr marL="0" marR="0" marT="0" marB="0" anchor="b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rgbClr val="333333"/>
                          </a:solidFill>
                          <a:sym typeface="Calibri"/>
                        </a:rPr>
                        <a:t>4 ECTS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rgbClr val="333333"/>
                          </a:solidFill>
                          <a:sym typeface="Calibri"/>
                        </a:rPr>
                        <a:t>CAT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99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Calibri"/>
                        </a:rPr>
                        <a:t>4B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ym typeface="Calibri"/>
                        </a:rPr>
                        <a:t>Disseny narratiu de videojocs</a:t>
                      </a:r>
                    </a:p>
                  </a:txBody>
                  <a:tcPr marL="0" marR="0" marT="0" marB="0" anchor="b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333333"/>
                          </a:solidFill>
                          <a:sym typeface="Calibri"/>
                        </a:rPr>
                        <a:t>4 ECTS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rgbClr val="333333"/>
                          </a:solidFill>
                          <a:sym typeface="Calibri"/>
                        </a:rPr>
                        <a:t>ENG</a:t>
                      </a:r>
                    </a:p>
                  </a:txBody>
                  <a:tcPr marL="0" marR="0" marT="0" marB="0" anchor="ctr" horzOverflow="overflow"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99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i="1" dirty="0">
                          <a:solidFill>
                            <a:srgbClr val="333333"/>
                          </a:solidFill>
                          <a:sym typeface="Calibri"/>
                        </a:rPr>
                        <a:t>4B</a:t>
                      </a:r>
                    </a:p>
                  </a:txBody>
                  <a:tcPr marL="0" marR="0" marT="0" marB="0" anchor="ctr" horzOverflow="overflow">
                    <a:lnB w="12700">
                      <a:solidFill>
                        <a:srgbClr val="B27A00"/>
                      </a:solidFill>
                    </a:lnB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dirty="0" err="1">
                          <a:sym typeface="Calibri"/>
                        </a:rPr>
                        <a:t>Producció</a:t>
                      </a:r>
                      <a:r>
                        <a:rPr i="1" dirty="0">
                          <a:sym typeface="Calibri"/>
                        </a:rPr>
                        <a:t> de </a:t>
                      </a:r>
                      <a:r>
                        <a:rPr i="1" dirty="0" err="1">
                          <a:sym typeface="Calibri"/>
                        </a:rPr>
                        <a:t>bandes</a:t>
                      </a:r>
                      <a:r>
                        <a:rPr i="1" dirty="0">
                          <a:sym typeface="Calibri"/>
                        </a:rPr>
                        <a:t> </a:t>
                      </a:r>
                      <a:r>
                        <a:rPr i="1" dirty="0" err="1">
                          <a:sym typeface="Calibri"/>
                        </a:rPr>
                        <a:t>sonores</a:t>
                      </a:r>
                      <a:r>
                        <a:rPr i="1" dirty="0">
                          <a:sym typeface="Calibri"/>
                        </a:rPr>
                        <a:t> </a:t>
                      </a:r>
                    </a:p>
                  </a:txBody>
                  <a:tcPr marL="0" marR="0" marT="0" marB="0" anchor="b" horzOverflow="overflow">
                    <a:lnB w="12700">
                      <a:solidFill>
                        <a:srgbClr val="B27A00"/>
                      </a:solidFill>
                    </a:lnB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i="1" dirty="0">
                          <a:solidFill>
                            <a:srgbClr val="333333"/>
                          </a:solidFill>
                          <a:sym typeface="Calibri"/>
                        </a:rPr>
                        <a:t>6 ECTS</a:t>
                      </a:r>
                    </a:p>
                  </a:txBody>
                  <a:tcPr marL="0" marR="0" marT="0" marB="0" anchor="ctr" horzOverflow="overflow">
                    <a:lnB w="12700">
                      <a:solidFill>
                        <a:srgbClr val="B27A00"/>
                      </a:solidFill>
                    </a:lnB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i="1" dirty="0">
                          <a:solidFill>
                            <a:srgbClr val="333333"/>
                          </a:solidFill>
                          <a:sym typeface="Calibri"/>
                        </a:rPr>
                        <a:t>CAT</a:t>
                      </a:r>
                    </a:p>
                  </a:txBody>
                  <a:tcPr marL="0" marR="0" marT="0" marB="0" anchor="ctr" horzOverflow="overflow">
                    <a:lnB w="12700">
                      <a:solidFill>
                        <a:srgbClr val="B27A00"/>
                      </a:solidFill>
                    </a:lnB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Oferta </a:t>
            </a:r>
            <a:r>
              <a:rPr lang="es-ES" dirty="0" err="1"/>
              <a:t>pel</a:t>
            </a:r>
            <a:r>
              <a:rPr lang="es-ES" dirty="0"/>
              <a:t> </a:t>
            </a:r>
            <a:r>
              <a:rPr lang="es-ES" dirty="0" err="1"/>
              <a:t>curs</a:t>
            </a:r>
            <a:r>
              <a:rPr lang="es-ES" dirty="0"/>
              <a:t> 2022-23</a:t>
            </a:r>
            <a:endParaRPr lang="ca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06623"/>
              </p:ext>
            </p:extLst>
          </p:nvPr>
        </p:nvGraphicFramePr>
        <p:xfrm>
          <a:off x="1692573" y="1486515"/>
          <a:ext cx="9016457" cy="3429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76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i="1" dirty="0">
                          <a:solidFill>
                            <a:srgbClr val="333333"/>
                          </a:solidFill>
                          <a:sym typeface="Calibri"/>
                        </a:rPr>
                        <a:t>4A</a:t>
                      </a:r>
                    </a:p>
                  </a:txBody>
                  <a:tcPr marL="0" marR="0" marT="0" marB="0" anchor="ctr" horzOverflow="overflow">
                    <a:lnB w="12700">
                      <a:solidFill>
                        <a:srgbClr val="B27A00"/>
                      </a:solidFill>
                    </a:lnB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dirty="0" err="1">
                          <a:solidFill>
                            <a:srgbClr val="333333"/>
                          </a:solidFill>
                          <a:sym typeface="Calibri"/>
                        </a:rPr>
                        <a:t>Anglès</a:t>
                      </a:r>
                      <a:r>
                        <a:rPr i="1" dirty="0">
                          <a:solidFill>
                            <a:srgbClr val="333333"/>
                          </a:solidFill>
                          <a:sym typeface="Calibri"/>
                        </a:rPr>
                        <a:t> per al </a:t>
                      </a:r>
                      <a:r>
                        <a:rPr i="1" dirty="0" err="1">
                          <a:solidFill>
                            <a:srgbClr val="333333"/>
                          </a:solidFill>
                          <a:sym typeface="Calibri"/>
                        </a:rPr>
                        <a:t>món</a:t>
                      </a:r>
                      <a:r>
                        <a:rPr i="1" dirty="0">
                          <a:solidFill>
                            <a:srgbClr val="333333"/>
                          </a:solidFill>
                          <a:sym typeface="Calibri"/>
                        </a:rPr>
                        <a:t> professional</a:t>
                      </a:r>
                    </a:p>
                  </a:txBody>
                  <a:tcPr marL="0" marR="0" marT="0" marB="0" anchor="ctr" horzOverflow="overflow">
                    <a:lnB w="12700">
                      <a:solidFill>
                        <a:srgbClr val="B27A00"/>
                      </a:solidFill>
                    </a:lnB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i="1" dirty="0">
                          <a:solidFill>
                            <a:srgbClr val="333333"/>
                          </a:solidFill>
                          <a:sym typeface="Calibri"/>
                        </a:rPr>
                        <a:t>6 ECTS</a:t>
                      </a:r>
                    </a:p>
                  </a:txBody>
                  <a:tcPr marL="0" marR="0" marT="0" marB="0" anchor="ctr" horzOverflow="overflow">
                    <a:lnB w="12700">
                      <a:solidFill>
                        <a:srgbClr val="B27A00"/>
                      </a:solidFill>
                    </a:lnB>
                    <a:solidFill>
                      <a:srgbClr val="FCF0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i="1" dirty="0">
                          <a:solidFill>
                            <a:srgbClr val="333333"/>
                          </a:solidFill>
                          <a:sym typeface="Calibri"/>
                        </a:rPr>
                        <a:t>ENG</a:t>
                      </a:r>
                    </a:p>
                  </a:txBody>
                  <a:tcPr marL="0" marR="0" marT="0" marB="0" anchor="ctr" horzOverflow="overflow">
                    <a:lnB w="12700">
                      <a:solidFill>
                        <a:srgbClr val="B27A00"/>
                      </a:solidFill>
                    </a:lnB>
                    <a:solidFill>
                      <a:srgbClr val="FC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4"/>
          <p:cNvSpPr txBox="1"/>
          <p:nvPr/>
        </p:nvSpPr>
        <p:spPr>
          <a:xfrm>
            <a:off x="3875844" y="5300765"/>
            <a:ext cx="444031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00000"/>
              </a:lnSpc>
              <a:defRPr sz="2000" b="1">
                <a:solidFill>
                  <a:srgbClr val="C00000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t>BOSSA D’OPTATIVITAT - </a:t>
            </a:r>
            <a:r>
              <a:rPr sz="2400"/>
              <a:t>20 ECTS </a:t>
            </a:r>
          </a:p>
        </p:txBody>
      </p:sp>
      <p:graphicFrame>
        <p:nvGraphicFramePr>
          <p:cNvPr id="286" name="Contenidor de contingut 3"/>
          <p:cNvGraphicFramePr/>
          <p:nvPr>
            <p:extLst>
              <p:ext uri="{D42A27DB-BD31-4B8C-83A1-F6EECF244321}">
                <p14:modId xmlns:p14="http://schemas.microsoft.com/office/powerpoint/2010/main" val="3697844097"/>
              </p:ext>
            </p:extLst>
          </p:nvPr>
        </p:nvGraphicFramePr>
        <p:xfrm>
          <a:off x="1271064" y="1413567"/>
          <a:ext cx="9331035" cy="329469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6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7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85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rgbClr val="C00000"/>
                          </a:solidFill>
                          <a:sym typeface="Calibri"/>
                        </a:rPr>
                        <a:t>Quart curs (Total 60 ECTS)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25400">
                      <a:solidFill>
                        <a:schemeClr val="accent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sym typeface="Calibri"/>
                        </a:rPr>
                        <a:t>(4A) Primer trimestre : 20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chemeClr val="accent1"/>
                      </a:solidFill>
                    </a:lnL>
                    <a:lnR w="28575">
                      <a:solidFill>
                        <a:srgbClr val="775200"/>
                      </a:solidFill>
                    </a:lnR>
                    <a:lnT w="25400">
                      <a:solidFill>
                        <a:schemeClr val="accent1"/>
                      </a:solidFill>
                    </a:lnT>
                    <a:lnB w="28575">
                      <a:solidFill>
                        <a:srgbClr val="775200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333333"/>
                          </a:solidFill>
                          <a:sym typeface="Calibri"/>
                        </a:rPr>
                        <a:t>(4B)</a:t>
                      </a:r>
                      <a:r>
                        <a:rPr lang="es-ES" sz="2000" b="1" dirty="0">
                          <a:solidFill>
                            <a:srgbClr val="333333"/>
                          </a:solidFill>
                          <a:sym typeface="Calibri"/>
                        </a:rPr>
                        <a:t> </a:t>
                      </a:r>
                      <a:r>
                        <a:rPr sz="2000" b="1" dirty="0" err="1">
                          <a:solidFill>
                            <a:srgbClr val="333333"/>
                          </a:solidFill>
                          <a:sym typeface="Calibri"/>
                        </a:rPr>
                        <a:t>Segon</a:t>
                      </a:r>
                      <a:r>
                        <a:rPr sz="2000" b="1" dirty="0">
                          <a:solidFill>
                            <a:srgbClr val="333333"/>
                          </a:solidFill>
                          <a:sym typeface="Calibri"/>
                        </a:rPr>
                        <a:t> </a:t>
                      </a:r>
                      <a:r>
                        <a:rPr sz="2000" b="1" dirty="0" err="1">
                          <a:solidFill>
                            <a:srgbClr val="333333"/>
                          </a:solidFill>
                          <a:sym typeface="Calibri"/>
                        </a:rPr>
                        <a:t>trimestre</a:t>
                      </a:r>
                      <a:r>
                        <a:rPr sz="2000" b="1" dirty="0">
                          <a:solidFill>
                            <a:srgbClr val="333333"/>
                          </a:solidFill>
                          <a:sym typeface="Calibri"/>
                        </a:rPr>
                        <a:t>: 20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775200"/>
                      </a:solidFill>
                    </a:lnL>
                    <a:lnR w="28575">
                      <a:solidFill>
                        <a:srgbClr val="775200"/>
                      </a:solidFill>
                    </a:lnR>
                    <a:lnT w="25400">
                      <a:solidFill>
                        <a:schemeClr val="accent1"/>
                      </a:solidFill>
                    </a:lnT>
                    <a:lnB w="28575">
                      <a:solidFill>
                        <a:srgbClr val="775200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333333"/>
                          </a:solidFill>
                          <a:sym typeface="Calibri"/>
                        </a:rPr>
                        <a:t>(4C) Tercer trimestre: 20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775200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25400">
                      <a:solidFill>
                        <a:schemeClr val="accent1"/>
                      </a:solidFill>
                    </a:lnT>
                    <a:lnB w="28575">
                      <a:solidFill>
                        <a:srgbClr val="775200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5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rgbClr val="1A1A1A"/>
                          </a:solidFill>
                          <a:sym typeface="Calibri"/>
                        </a:rPr>
                        <a:t>Narrativa</a:t>
                      </a:r>
                      <a:r>
                        <a:rPr b="1" dirty="0">
                          <a:solidFill>
                            <a:srgbClr val="1A1A1A"/>
                          </a:solidFill>
                          <a:sym typeface="Calibri"/>
                        </a:rPr>
                        <a:t>(4)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chemeClr val="accent1"/>
                      </a:solidFill>
                    </a:lnL>
                    <a:lnR w="28575">
                      <a:solidFill>
                        <a:srgbClr val="775200"/>
                      </a:solidFill>
                    </a:lnR>
                    <a:lnT w="28575">
                      <a:solidFill>
                        <a:srgbClr val="775200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C00000"/>
                          </a:solidFill>
                          <a:sym typeface="Calibri"/>
                        </a:rPr>
                        <a:t>Optativa (6)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775200"/>
                      </a:solidFill>
                    </a:lnL>
                    <a:lnR w="28575">
                      <a:solidFill>
                        <a:srgbClr val="775200"/>
                      </a:solidFill>
                    </a:lnR>
                    <a:lnT w="28575">
                      <a:solidFill>
                        <a:srgbClr val="775200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C00000"/>
                          </a:solidFill>
                          <a:sym typeface="Calibri"/>
                        </a:rPr>
                        <a:t>Optativa (4)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775200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28575">
                      <a:solidFill>
                        <a:srgbClr val="775200"/>
                      </a:solidFill>
                    </a:lnT>
                    <a:lnB w="28575">
                      <a:solidFill>
                        <a:srgbClr val="7752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2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rgbClr val="1A1A1A"/>
                          </a:solidFill>
                          <a:sym typeface="Calibri"/>
                        </a:rPr>
                        <a:t>Anàlisi</a:t>
                      </a:r>
                      <a:r>
                        <a:rPr b="1" dirty="0">
                          <a:solidFill>
                            <a:srgbClr val="1A1A1A"/>
                          </a:solidFill>
                          <a:sym typeface="Calibri"/>
                        </a:rPr>
                        <a:t> de </a:t>
                      </a:r>
                      <a:r>
                        <a:rPr b="1" dirty="0" err="1">
                          <a:solidFill>
                            <a:srgbClr val="1A1A1A"/>
                          </a:solidFill>
                          <a:sym typeface="Calibri"/>
                        </a:rPr>
                        <a:t>dades</a:t>
                      </a:r>
                      <a:r>
                        <a:rPr b="1" dirty="0">
                          <a:solidFill>
                            <a:srgbClr val="1A1A1A"/>
                          </a:solidFill>
                          <a:sym typeface="Calibri"/>
                        </a:rPr>
                        <a:t> (6)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chemeClr val="accent1"/>
                      </a:solidFill>
                    </a:lnL>
                    <a:lnR w="28575">
                      <a:solidFill>
                        <a:srgbClr val="775200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C00000"/>
                          </a:solidFill>
                          <a:sym typeface="Calibri"/>
                        </a:rPr>
                        <a:t>Optativa (4)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775200"/>
                      </a:solidFill>
                    </a:lnL>
                    <a:lnR w="28575">
                      <a:solidFill>
                        <a:srgbClr val="775200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33333"/>
                          </a:solidFill>
                          <a:sym typeface="Calibri"/>
                        </a:rPr>
                        <a:t>TFG (20 ECTS)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775200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28575">
                      <a:solidFill>
                        <a:srgbClr val="775200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5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rgbClr val="1A1A1A"/>
                          </a:solidFill>
                          <a:sym typeface="Calibri"/>
                        </a:rPr>
                        <a:t>Empreses</a:t>
                      </a:r>
                      <a:r>
                        <a:rPr b="1" dirty="0">
                          <a:solidFill>
                            <a:srgbClr val="1A1A1A"/>
                          </a:solidFill>
                          <a:sym typeface="Calibri"/>
                        </a:rPr>
                        <a:t>: </a:t>
                      </a:r>
                      <a:r>
                        <a:rPr b="1" dirty="0" err="1">
                          <a:solidFill>
                            <a:srgbClr val="1A1A1A"/>
                          </a:solidFill>
                          <a:sym typeface="Calibri"/>
                        </a:rPr>
                        <a:t>estudis</a:t>
                      </a:r>
                      <a:r>
                        <a:rPr b="1" dirty="0">
                          <a:solidFill>
                            <a:srgbClr val="1A1A1A"/>
                          </a:solidFill>
                          <a:sym typeface="Calibri"/>
                        </a:rPr>
                        <a:t> de </a:t>
                      </a:r>
                      <a:r>
                        <a:rPr b="1" dirty="0" err="1">
                          <a:solidFill>
                            <a:srgbClr val="1A1A1A"/>
                          </a:solidFill>
                          <a:sym typeface="Calibri"/>
                        </a:rPr>
                        <a:t>casos</a:t>
                      </a:r>
                      <a:r>
                        <a:rPr b="1" dirty="0">
                          <a:solidFill>
                            <a:srgbClr val="1A1A1A"/>
                          </a:solidFill>
                          <a:sym typeface="Calibri"/>
                        </a:rPr>
                        <a:t> (4)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chemeClr val="accent1"/>
                      </a:solidFill>
                    </a:lnL>
                    <a:lnR w="28575">
                      <a:solidFill>
                        <a:srgbClr val="775200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C00000"/>
                          </a:solidFill>
                          <a:sym typeface="Calibri"/>
                        </a:rPr>
                        <a:t>Optativa (6)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775200"/>
                      </a:solidFill>
                    </a:lnL>
                    <a:lnR w="28575">
                      <a:solidFill>
                        <a:srgbClr val="775200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28575">
                      <a:solidFill>
                        <a:srgbClr val="775200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1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rgbClr val="1A1A1A"/>
                          </a:solidFill>
                          <a:sym typeface="Calibri"/>
                        </a:rPr>
                        <a:t>Anàlisi</a:t>
                      </a:r>
                      <a:r>
                        <a:rPr b="1" dirty="0">
                          <a:solidFill>
                            <a:srgbClr val="1A1A1A"/>
                          </a:solidFill>
                          <a:sym typeface="Calibri"/>
                        </a:rPr>
                        <a:t> financer i </a:t>
                      </a:r>
                      <a:r>
                        <a:rPr b="1" dirty="0" err="1">
                          <a:solidFill>
                            <a:srgbClr val="1A1A1A"/>
                          </a:solidFill>
                          <a:sym typeface="Calibri"/>
                        </a:rPr>
                        <a:t>comptable</a:t>
                      </a:r>
                      <a:r>
                        <a:rPr b="1" dirty="0">
                          <a:solidFill>
                            <a:srgbClr val="1A1A1A"/>
                          </a:solidFill>
                          <a:sym typeface="Calibri"/>
                        </a:rPr>
                        <a:t> (6)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chemeClr val="accent1"/>
                      </a:solidFill>
                    </a:lnL>
                    <a:lnR w="28575">
                      <a:solidFill>
                        <a:srgbClr val="775200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28575">
                      <a:solidFill>
                        <a:srgbClr val="775200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8575">
                      <a:solidFill>
                        <a:srgbClr val="775200"/>
                      </a:solidFill>
                    </a:lnL>
                    <a:lnR w="12700">
                      <a:miter lim="400000"/>
                    </a:lnR>
                    <a:lnT w="28575">
                      <a:solidFill>
                        <a:srgbClr val="775200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dirty="0"/>
                    </a:p>
                  </a:txBody>
                  <a:tcPr marL="0" marR="0" marT="0" marB="0" anchor="b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miter lim="400000"/>
                    </a:lnR>
                    <a:lnT w="28575">
                      <a:solidFill>
                        <a:srgbClr val="775200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rgbClr val="FFEEC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7" name="Título 1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rPr lang="es-ES" dirty="0" err="1"/>
              <a:t>Exemple</a:t>
            </a:r>
            <a:r>
              <a:rPr lang="es-ES" dirty="0"/>
              <a:t> </a:t>
            </a:r>
            <a:r>
              <a:rPr lang="es-ES" dirty="0" err="1"/>
              <a:t>ponderació</a:t>
            </a:r>
            <a:r>
              <a:rPr lang="es-ES" dirty="0"/>
              <a:t> o</a:t>
            </a:r>
            <a:r>
              <a:rPr dirty="0" err="1"/>
              <a:t>ptativitat</a:t>
            </a:r>
            <a:r>
              <a:rPr dirty="0"/>
              <a:t>: 20 ECTS</a:t>
            </a:r>
            <a:r>
              <a:rPr lang="es-ES" dirty="0"/>
              <a:t> total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ontenidor de contingu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/>
              <a:t>Les </a:t>
            </a:r>
            <a:r>
              <a:rPr dirty="0" err="1"/>
              <a:t>pràctiques</a:t>
            </a:r>
            <a:r>
              <a:rPr dirty="0"/>
              <a:t> a </a:t>
            </a:r>
            <a:r>
              <a:rPr dirty="0" err="1"/>
              <a:t>empresa</a:t>
            </a:r>
            <a:r>
              <a:rPr dirty="0"/>
              <a:t> forma part de </a:t>
            </a:r>
            <a:r>
              <a:rPr dirty="0" err="1"/>
              <a:t>l’optativitat</a:t>
            </a:r>
            <a:r>
              <a:rPr dirty="0"/>
              <a:t> del </a:t>
            </a:r>
            <a:r>
              <a:rPr dirty="0" err="1"/>
              <a:t>grau</a:t>
            </a:r>
            <a:r>
              <a:rPr lang="es-ES" dirty="0"/>
              <a:t>. ‘’</a:t>
            </a:r>
            <a:r>
              <a:rPr lang="es-ES" dirty="0" err="1"/>
              <a:t>Pràctiques</a:t>
            </a:r>
            <a:r>
              <a:rPr lang="es-ES" dirty="0"/>
              <a:t> Externes’’</a:t>
            </a:r>
            <a:r>
              <a:rPr dirty="0"/>
              <a:t> </a:t>
            </a:r>
            <a:r>
              <a:rPr lang="es-ES" dirty="0"/>
              <a:t>é</a:t>
            </a:r>
            <a:r>
              <a:rPr dirty="0"/>
              <a:t>s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optativa</a:t>
            </a:r>
            <a:r>
              <a:rPr dirty="0"/>
              <a:t> </a:t>
            </a:r>
            <a:r>
              <a:rPr dirty="0" err="1"/>
              <a:t>més</a:t>
            </a:r>
            <a:r>
              <a:rPr dirty="0"/>
              <a:t> de les </a:t>
            </a:r>
            <a:r>
              <a:rPr dirty="0" err="1"/>
              <a:t>ofertades</a:t>
            </a:r>
            <a:r>
              <a:rPr dirty="0"/>
              <a:t> </a:t>
            </a:r>
            <a:r>
              <a:rPr dirty="0" err="1"/>
              <a:t>cada</a:t>
            </a:r>
            <a:r>
              <a:rPr dirty="0"/>
              <a:t> any.</a:t>
            </a:r>
            <a:endParaRPr lang="es-ES" dirty="0"/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lang="fr-FR" dirty="0"/>
              <a:t>L’estudiant pot fer les pràctiques durant tot el curs. 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 err="1"/>
              <a:t>Només</a:t>
            </a:r>
            <a:r>
              <a:rPr dirty="0"/>
              <a:t> es </a:t>
            </a:r>
            <a:r>
              <a:rPr dirty="0" err="1"/>
              <a:t>matriculen</a:t>
            </a:r>
            <a:r>
              <a:rPr dirty="0"/>
              <a:t>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vegada</a:t>
            </a:r>
            <a:r>
              <a:rPr dirty="0"/>
              <a:t>. </a:t>
            </a:r>
            <a:r>
              <a:rPr dirty="0" err="1"/>
              <a:t>Màxim</a:t>
            </a:r>
            <a:r>
              <a:rPr dirty="0"/>
              <a:t> 20 ECTS 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/>
              <a:t>El </a:t>
            </a:r>
            <a:r>
              <a:rPr dirty="0" err="1"/>
              <a:t>creditatge</a:t>
            </a:r>
            <a:r>
              <a:rPr dirty="0"/>
              <a:t> de les </a:t>
            </a:r>
            <a:r>
              <a:rPr dirty="0" err="1"/>
              <a:t>pràctiques</a:t>
            </a:r>
            <a:r>
              <a:rPr dirty="0"/>
              <a:t> </a:t>
            </a:r>
            <a:r>
              <a:rPr dirty="0" err="1"/>
              <a:t>és</a:t>
            </a:r>
            <a:r>
              <a:rPr dirty="0"/>
              <a:t>: 6,8,10,12,14,16,18,20 ECTS</a:t>
            </a:r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/>
              <a:t>30 </a:t>
            </a:r>
            <a:r>
              <a:rPr dirty="0" err="1"/>
              <a:t>hores</a:t>
            </a:r>
            <a:r>
              <a:rPr dirty="0"/>
              <a:t> de </a:t>
            </a:r>
            <a:r>
              <a:rPr dirty="0" err="1"/>
              <a:t>dedicació</a:t>
            </a:r>
            <a:r>
              <a:rPr dirty="0"/>
              <a:t> a </a:t>
            </a:r>
            <a:r>
              <a:rPr dirty="0" err="1"/>
              <a:t>pràctiques</a:t>
            </a:r>
            <a:r>
              <a:rPr dirty="0"/>
              <a:t> </a:t>
            </a:r>
            <a:r>
              <a:rPr dirty="0" err="1"/>
              <a:t>acadèmiques</a:t>
            </a:r>
            <a:r>
              <a:rPr dirty="0"/>
              <a:t> </a:t>
            </a:r>
            <a:r>
              <a:rPr dirty="0" err="1"/>
              <a:t>externes</a:t>
            </a:r>
            <a:r>
              <a:rPr dirty="0"/>
              <a:t> </a:t>
            </a:r>
            <a:r>
              <a:rPr dirty="0" err="1"/>
              <a:t>equivalen</a:t>
            </a:r>
            <a:r>
              <a:rPr dirty="0"/>
              <a:t> a 1 </a:t>
            </a:r>
            <a:r>
              <a:rPr dirty="0" err="1"/>
              <a:t>crèdit</a:t>
            </a:r>
            <a:r>
              <a:rPr dirty="0"/>
              <a:t> ECTS. </a:t>
            </a:r>
          </a:p>
          <a:p>
            <a:pPr lvl="2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/>
              <a:t>Ex. 180 </a:t>
            </a:r>
            <a:r>
              <a:rPr dirty="0" err="1"/>
              <a:t>hores</a:t>
            </a:r>
            <a:r>
              <a:rPr dirty="0"/>
              <a:t> </a:t>
            </a:r>
            <a:r>
              <a:rPr dirty="0" err="1"/>
              <a:t>es</a:t>
            </a:r>
            <a:r>
              <a:rPr dirty="0"/>
              <a:t> </a:t>
            </a:r>
            <a:r>
              <a:rPr dirty="0" err="1"/>
              <a:t>corresponen</a:t>
            </a:r>
            <a:r>
              <a:rPr dirty="0"/>
              <a:t> a 6 ECTS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 err="1"/>
              <a:t>Durada</a:t>
            </a:r>
            <a:r>
              <a:rPr dirty="0"/>
              <a:t> </a:t>
            </a:r>
            <a:r>
              <a:rPr dirty="0" err="1"/>
              <a:t>mínima</a:t>
            </a:r>
            <a:r>
              <a:rPr dirty="0"/>
              <a:t> del </a:t>
            </a:r>
            <a:r>
              <a:rPr dirty="0" err="1"/>
              <a:t>conveni</a:t>
            </a:r>
            <a:r>
              <a:rPr dirty="0"/>
              <a:t> 180 </a:t>
            </a:r>
            <a:r>
              <a:rPr dirty="0" err="1"/>
              <a:t>hores</a:t>
            </a:r>
            <a:r>
              <a:rPr dirty="0"/>
              <a:t>.</a:t>
            </a:r>
            <a:endParaRPr lang="es-ES" dirty="0"/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lang="es-ES" dirty="0"/>
              <a:t>Les </a:t>
            </a:r>
            <a:r>
              <a:rPr lang="es-ES" dirty="0" err="1"/>
              <a:t>pràctiques</a:t>
            </a:r>
            <a:r>
              <a:rPr lang="es-ES" dirty="0"/>
              <a:t> també poden formar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d’un</a:t>
            </a:r>
            <a:r>
              <a:rPr lang="es-ES" dirty="0"/>
              <a:t> programa de </a:t>
            </a:r>
            <a:r>
              <a:rPr lang="es-ES" dirty="0" err="1"/>
              <a:t>mobilitat</a:t>
            </a:r>
            <a:r>
              <a:rPr lang="es-ES" dirty="0"/>
              <a:t> (</a:t>
            </a:r>
            <a:r>
              <a:rPr lang="es-ES" dirty="0" err="1"/>
              <a:t>veure</a:t>
            </a:r>
            <a:r>
              <a:rPr lang="es-ES" dirty="0"/>
              <a:t> IAESTE i ERASMUS).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endParaRPr dirty="0"/>
          </a:p>
        </p:txBody>
      </p:sp>
      <p:sp>
        <p:nvSpPr>
          <p:cNvPr id="303" name="Título 5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rPr dirty="0"/>
              <a:t>2. Si tries pr</a:t>
            </a:r>
            <a:r>
              <a:rPr lang="es-ES" dirty="0"/>
              <a:t>à</a:t>
            </a:r>
            <a:r>
              <a:rPr dirty="0" err="1"/>
              <a:t>ctiques</a:t>
            </a:r>
            <a:r>
              <a:rPr dirty="0"/>
              <a:t> </a:t>
            </a:r>
            <a:r>
              <a:rPr dirty="0" err="1"/>
              <a:t>externes</a:t>
            </a:r>
            <a:r>
              <a:rPr dirty="0"/>
              <a:t> (curriculars)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ontenidor de contingu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 err="1"/>
              <a:t>L’estudiant</a:t>
            </a:r>
            <a:r>
              <a:rPr dirty="0"/>
              <a:t> fa </a:t>
            </a:r>
            <a:r>
              <a:rPr dirty="0" err="1"/>
              <a:t>l’automatrícula</a:t>
            </a:r>
            <a:r>
              <a:rPr dirty="0"/>
              <a:t> i </a:t>
            </a:r>
            <a:r>
              <a:rPr b="1" dirty="0" err="1"/>
              <a:t>s’ha</a:t>
            </a:r>
            <a:r>
              <a:rPr b="1" dirty="0"/>
              <a:t> de </a:t>
            </a:r>
            <a:r>
              <a:rPr b="1" dirty="0" err="1"/>
              <a:t>responsabilitzar</a:t>
            </a:r>
            <a:r>
              <a:rPr b="1" dirty="0"/>
              <a:t> de </a:t>
            </a:r>
            <a:r>
              <a:rPr b="1" dirty="0" err="1"/>
              <a:t>cercar</a:t>
            </a:r>
            <a:r>
              <a:rPr b="1" dirty="0"/>
              <a:t> </a:t>
            </a:r>
            <a:r>
              <a:rPr b="1" dirty="0" err="1"/>
              <a:t>conveni</a:t>
            </a:r>
            <a:r>
              <a:rPr b="1" dirty="0"/>
              <a:t> de </a:t>
            </a:r>
            <a:r>
              <a:rPr b="1" dirty="0" err="1"/>
              <a:t>cooperació</a:t>
            </a:r>
            <a:r>
              <a:rPr b="1" dirty="0"/>
              <a:t> </a:t>
            </a:r>
            <a:r>
              <a:rPr dirty="0"/>
              <a:t>(CCE)</a:t>
            </a:r>
            <a:r>
              <a:rPr lang="es-ES" dirty="0"/>
              <a:t>:</a:t>
            </a:r>
          </a:p>
          <a:p>
            <a:pPr marL="1028700" lvl="1" indent="-342900">
              <a:spcBef>
                <a:spcPts val="0"/>
              </a:spcBef>
              <a:buClr>
                <a:srgbClr val="EEA400"/>
              </a:buClr>
              <a:buFont typeface="+mj-lt"/>
              <a:buAutoNum type="arabicPeriod"/>
            </a:pPr>
            <a:r>
              <a:rPr dirty="0"/>
              <a:t>Fer </a:t>
            </a:r>
            <a:r>
              <a:rPr dirty="0" err="1"/>
              <a:t>ús</a:t>
            </a:r>
            <a:r>
              <a:rPr dirty="0"/>
              <a:t> de la </a:t>
            </a:r>
            <a:r>
              <a:rPr dirty="0" err="1"/>
              <a:t>Borsa</a:t>
            </a:r>
            <a:r>
              <a:rPr dirty="0"/>
              <a:t> Talent</a:t>
            </a:r>
            <a:r>
              <a:rPr lang="es-ES" dirty="0"/>
              <a:t> i cas a avisos Aula </a:t>
            </a:r>
            <a:r>
              <a:rPr lang="es-ES" dirty="0" err="1"/>
              <a:t>Tutoria</a:t>
            </a:r>
            <a:endParaRPr lang="es-ES" dirty="0"/>
          </a:p>
          <a:p>
            <a:pPr marL="1028700" lvl="1" indent="-342900">
              <a:spcBef>
                <a:spcPts val="0"/>
              </a:spcBef>
              <a:buClr>
                <a:srgbClr val="EEA400"/>
              </a:buClr>
              <a:buFont typeface="+mj-lt"/>
              <a:buAutoNum type="arabicPeriod"/>
            </a:pPr>
            <a:r>
              <a:rPr lang="es-ES" dirty="0"/>
              <a:t>Cerca activa </a:t>
            </a:r>
            <a:r>
              <a:rPr lang="es-ES" dirty="0" err="1"/>
              <a:t>d’ofertes</a:t>
            </a:r>
            <a:r>
              <a:rPr lang="es-ES" dirty="0"/>
              <a:t> </a:t>
            </a:r>
            <a:r>
              <a:rPr lang="es-ES" dirty="0" err="1"/>
              <a:t>d’empreses</a:t>
            </a:r>
            <a:r>
              <a:rPr lang="es-ES" dirty="0"/>
              <a:t> (web empresa o webs </a:t>
            </a:r>
            <a:r>
              <a:rPr lang="es-ES" dirty="0" err="1"/>
              <a:t>treball</a:t>
            </a:r>
            <a:r>
              <a:rPr lang="es-ES" dirty="0"/>
              <a:t>) </a:t>
            </a:r>
          </a:p>
          <a:p>
            <a:pPr marL="1028700" lvl="1" indent="-342900">
              <a:spcBef>
                <a:spcPts val="0"/>
              </a:spcBef>
              <a:buClr>
                <a:srgbClr val="EEA400"/>
              </a:buClr>
              <a:buFont typeface="+mj-lt"/>
              <a:buAutoNum type="arabicPeriod"/>
            </a:pPr>
            <a:r>
              <a:rPr lang="es-ES" dirty="0" err="1"/>
              <a:t>Preparació</a:t>
            </a:r>
            <a:r>
              <a:rPr lang="es-ES" dirty="0"/>
              <a:t>: </a:t>
            </a:r>
            <a:r>
              <a:rPr lang="es-ES" dirty="0" err="1"/>
              <a:t>Fòrum</a:t>
            </a:r>
            <a:r>
              <a:rPr lang="es-ES" dirty="0"/>
              <a:t> del Talent (17 de </a:t>
            </a:r>
            <a:r>
              <a:rPr lang="es-ES" dirty="0" err="1"/>
              <a:t>maig</a:t>
            </a:r>
            <a:r>
              <a:rPr lang="es-ES" dirty="0"/>
              <a:t> 2022) </a:t>
            </a:r>
          </a:p>
          <a:p>
            <a:pPr marL="1485900" lvl="2" indent="-342900">
              <a:spcBef>
                <a:spcPts val="0"/>
              </a:spcBef>
              <a:buClr>
                <a:srgbClr val="EEA400"/>
              </a:buClr>
            </a:pPr>
            <a:r>
              <a:rPr lang="es-ES" dirty="0" err="1">
                <a:hlinkClick r:id="rId2"/>
              </a:rPr>
              <a:t>Enquesta</a:t>
            </a:r>
            <a:r>
              <a:rPr lang="es-ES" dirty="0">
                <a:hlinkClick r:id="rId2"/>
              </a:rPr>
              <a:t> </a:t>
            </a:r>
            <a:r>
              <a:rPr lang="es-ES" dirty="0" err="1">
                <a:hlinkClick r:id="rId2"/>
              </a:rPr>
              <a:t>prèvia</a:t>
            </a:r>
            <a:endParaRPr lang="es-ES" dirty="0"/>
          </a:p>
          <a:p>
            <a:pPr marL="1485900" lvl="2" indent="-342900">
              <a:spcBef>
                <a:spcPts val="0"/>
              </a:spcBef>
              <a:buClr>
                <a:srgbClr val="EEA400"/>
              </a:buClr>
            </a:pPr>
            <a:r>
              <a:rPr lang="es-ES" dirty="0" err="1">
                <a:hlinkClick r:id="rId3"/>
              </a:rPr>
              <a:t>Inscripcions</a:t>
            </a:r>
            <a:r>
              <a:rPr lang="es-ES" dirty="0"/>
              <a:t> </a:t>
            </a:r>
            <a:endParaRPr lang="es-ES" dirty="0">
              <a:hlinkClick r:id="rId4"/>
            </a:endParaRPr>
          </a:p>
          <a:p>
            <a:pPr marL="1485900" lvl="2" indent="-342900">
              <a:spcBef>
                <a:spcPts val="0"/>
              </a:spcBef>
              <a:buClr>
                <a:srgbClr val="EEA400"/>
              </a:buClr>
            </a:pPr>
            <a:r>
              <a:rPr lang="es-ES" dirty="0">
                <a:hlinkClick r:id="rId4"/>
              </a:rPr>
              <a:t>+ Info </a:t>
            </a:r>
            <a:endParaRPr lang="es-ES" dirty="0"/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  <a:defRPr b="1"/>
            </a:pPr>
            <a:r>
              <a:rPr lang="es-ES" dirty="0"/>
              <a:t>A partir del 50% de </a:t>
            </a:r>
            <a:r>
              <a:rPr lang="es-ES" dirty="0" err="1"/>
              <a:t>crèdits</a:t>
            </a:r>
            <a:r>
              <a:rPr lang="es-ES" dirty="0"/>
              <a:t> </a:t>
            </a:r>
            <a:r>
              <a:rPr lang="es-ES" dirty="0" err="1"/>
              <a:t>superats</a:t>
            </a:r>
            <a:r>
              <a:rPr lang="es-ES" dirty="0"/>
              <a:t> </a:t>
            </a:r>
            <a:r>
              <a:rPr lang="es-ES" dirty="0" err="1"/>
              <a:t>l’estudiant</a:t>
            </a:r>
            <a:r>
              <a:rPr lang="es-ES" dirty="0"/>
              <a:t> </a:t>
            </a:r>
            <a:r>
              <a:rPr lang="es-ES" dirty="0" err="1"/>
              <a:t>pot</a:t>
            </a:r>
            <a:r>
              <a:rPr lang="es-ES" dirty="0"/>
              <a:t> </a:t>
            </a:r>
            <a:r>
              <a:rPr lang="es-ES" dirty="0" err="1"/>
              <a:t>realitzar</a:t>
            </a:r>
            <a:r>
              <a:rPr lang="es-ES" dirty="0"/>
              <a:t> </a:t>
            </a:r>
            <a:r>
              <a:rPr lang="es-ES" dirty="0" err="1"/>
              <a:t>convenis</a:t>
            </a:r>
            <a:r>
              <a:rPr lang="es-ES" dirty="0"/>
              <a:t> de </a:t>
            </a:r>
            <a:r>
              <a:rPr lang="es-ES" dirty="0" err="1"/>
              <a:t>pràctiques</a:t>
            </a:r>
            <a:r>
              <a:rPr lang="es-ES" dirty="0"/>
              <a:t> </a:t>
            </a:r>
            <a:r>
              <a:rPr lang="es-ES" dirty="0" err="1"/>
              <a:t>extracurriculars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tractament</a:t>
            </a:r>
            <a:r>
              <a:rPr lang="es-ES" dirty="0"/>
              <a:t> </a:t>
            </a:r>
            <a:r>
              <a:rPr lang="es-ES" dirty="0" err="1"/>
              <a:t>acadèmic</a:t>
            </a:r>
            <a:r>
              <a:rPr lang="es-ES" dirty="0"/>
              <a:t>, </a:t>
            </a:r>
            <a:r>
              <a:rPr lang="es-ES" dirty="0" err="1"/>
              <a:t>signant</a:t>
            </a:r>
            <a:r>
              <a:rPr lang="es-ES" dirty="0"/>
              <a:t> un </a:t>
            </a:r>
            <a:r>
              <a:rPr lang="es-ES" dirty="0" err="1"/>
              <a:t>compromís</a:t>
            </a:r>
            <a:r>
              <a:rPr lang="es-ES" dirty="0"/>
              <a:t> de </a:t>
            </a:r>
            <a:r>
              <a:rPr lang="es-ES" dirty="0" err="1"/>
              <a:t>matriculació</a:t>
            </a:r>
            <a:r>
              <a:rPr lang="es-ES" dirty="0"/>
              <a:t> de </a:t>
            </a:r>
            <a:r>
              <a:rPr lang="es-ES" dirty="0" err="1"/>
              <a:t>pràctiques</a:t>
            </a:r>
            <a:r>
              <a:rPr lang="es-ES" dirty="0"/>
              <a:t> externes </a:t>
            </a:r>
            <a:r>
              <a:rPr lang="es-ES" dirty="0" err="1"/>
              <a:t>amb</a:t>
            </a:r>
            <a:r>
              <a:rPr lang="es-ES" dirty="0"/>
              <a:t> un </a:t>
            </a:r>
            <a:r>
              <a:rPr lang="es-ES" dirty="0" err="1"/>
              <a:t>mínim</a:t>
            </a:r>
            <a:r>
              <a:rPr lang="es-ES" dirty="0"/>
              <a:t> de 6 ECTS.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  <a:defRPr b="1"/>
            </a:pPr>
            <a:r>
              <a:rPr lang="es-ES" dirty="0" err="1"/>
              <a:t>L’estudiant</a:t>
            </a:r>
            <a:r>
              <a:rPr lang="es-ES" dirty="0"/>
              <a:t> </a:t>
            </a:r>
            <a:r>
              <a:rPr lang="es-ES" dirty="0" err="1"/>
              <a:t>pot</a:t>
            </a:r>
            <a:r>
              <a:rPr lang="es-ES" dirty="0"/>
              <a:t> </a:t>
            </a:r>
            <a:r>
              <a:rPr lang="es-ES" dirty="0" err="1"/>
              <a:t>realitzar</a:t>
            </a:r>
            <a:r>
              <a:rPr lang="es-ES" dirty="0"/>
              <a:t> </a:t>
            </a:r>
            <a:r>
              <a:rPr lang="es-ES" dirty="0" err="1"/>
              <a:t>convenis</a:t>
            </a:r>
            <a:r>
              <a:rPr lang="es-ES" dirty="0"/>
              <a:t> de </a:t>
            </a:r>
            <a:r>
              <a:rPr lang="es-ES" dirty="0" err="1"/>
              <a:t>pràctiques</a:t>
            </a:r>
            <a:r>
              <a:rPr lang="es-ES" dirty="0"/>
              <a:t> </a:t>
            </a:r>
            <a:r>
              <a:rPr lang="es-ES" dirty="0" err="1"/>
              <a:t>extracurriculars</a:t>
            </a:r>
            <a:r>
              <a:rPr lang="es-ES" dirty="0"/>
              <a:t> (no es matriculen) a partir del 25% del </a:t>
            </a:r>
            <a:r>
              <a:rPr lang="es-ES" dirty="0" err="1"/>
              <a:t>crèdits</a:t>
            </a:r>
            <a:r>
              <a:rPr lang="es-ES" dirty="0"/>
              <a:t> </a:t>
            </a:r>
            <a:r>
              <a:rPr lang="es-ES" dirty="0" err="1"/>
              <a:t>superats</a:t>
            </a:r>
            <a:r>
              <a:rPr lang="es-ES" dirty="0"/>
              <a:t>.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  <a:defRPr b="1"/>
            </a:pPr>
            <a:endParaRPr dirty="0"/>
          </a:p>
        </p:txBody>
      </p:sp>
      <p:sp>
        <p:nvSpPr>
          <p:cNvPr id="308" name="Título 5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rPr dirty="0"/>
              <a:t>2. Si tries pr</a:t>
            </a:r>
            <a:r>
              <a:rPr lang="es-ES" dirty="0"/>
              <a:t>à</a:t>
            </a:r>
            <a:r>
              <a:rPr dirty="0" err="1"/>
              <a:t>ctiques</a:t>
            </a:r>
            <a:r>
              <a:rPr dirty="0"/>
              <a:t> </a:t>
            </a:r>
            <a:r>
              <a:rPr dirty="0" err="1"/>
              <a:t>externes</a:t>
            </a:r>
            <a:r>
              <a:rPr dirty="0"/>
              <a:t> (curriculars)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ontenidor de contingu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/>
              <a:t>El </a:t>
            </a:r>
            <a:r>
              <a:rPr dirty="0" err="1"/>
              <a:t>reconeixement</a:t>
            </a:r>
            <a:r>
              <a:rPr dirty="0"/>
              <a:t> per </a:t>
            </a:r>
            <a:r>
              <a:rPr dirty="0" err="1"/>
              <a:t>experiència</a:t>
            </a:r>
            <a:r>
              <a:rPr dirty="0"/>
              <a:t> </a:t>
            </a:r>
            <a:r>
              <a:rPr dirty="0" err="1"/>
              <a:t>laboral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professional forma part de </a:t>
            </a:r>
            <a:r>
              <a:rPr dirty="0" err="1"/>
              <a:t>l’optativitat</a:t>
            </a:r>
            <a:r>
              <a:rPr dirty="0"/>
              <a:t> del </a:t>
            </a:r>
            <a:r>
              <a:rPr dirty="0" err="1"/>
              <a:t>grau</a:t>
            </a:r>
            <a:r>
              <a:rPr dirty="0"/>
              <a:t> (</a:t>
            </a:r>
            <a:r>
              <a:rPr dirty="0" err="1"/>
              <a:t>es</a:t>
            </a:r>
            <a:r>
              <a:rPr dirty="0"/>
              <a:t> </a:t>
            </a:r>
            <a:r>
              <a:rPr dirty="0" err="1"/>
              <a:t>reconeixen</a:t>
            </a:r>
            <a:r>
              <a:rPr dirty="0"/>
              <a:t> com a </a:t>
            </a:r>
            <a:r>
              <a:rPr dirty="0" err="1"/>
              <a:t>pràctiques</a:t>
            </a:r>
            <a:r>
              <a:rPr dirty="0"/>
              <a:t> </a:t>
            </a:r>
            <a:r>
              <a:rPr dirty="0" err="1"/>
              <a:t>externes</a:t>
            </a:r>
            <a:r>
              <a:rPr dirty="0"/>
              <a:t>). </a:t>
            </a:r>
            <a:r>
              <a:rPr dirty="0" err="1"/>
              <a:t>Màxim</a:t>
            </a:r>
            <a:r>
              <a:rPr dirty="0"/>
              <a:t> 14 ECTS</a:t>
            </a:r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/>
              <a:t>El </a:t>
            </a:r>
            <a:r>
              <a:rPr dirty="0" err="1"/>
              <a:t>ràtio</a:t>
            </a:r>
            <a:r>
              <a:rPr dirty="0"/>
              <a:t> </a:t>
            </a:r>
            <a:r>
              <a:rPr dirty="0" err="1"/>
              <a:t>és</a:t>
            </a:r>
            <a:r>
              <a:rPr dirty="0"/>
              <a:t> de 160 </a:t>
            </a:r>
            <a:r>
              <a:rPr dirty="0" err="1"/>
              <a:t>hores</a:t>
            </a:r>
            <a:r>
              <a:rPr dirty="0"/>
              <a:t> per </a:t>
            </a:r>
            <a:r>
              <a:rPr dirty="0" err="1"/>
              <a:t>reconèixer</a:t>
            </a:r>
            <a:r>
              <a:rPr dirty="0"/>
              <a:t> 1 ECTS.</a:t>
            </a:r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/>
              <a:t>Les </a:t>
            </a:r>
            <a:r>
              <a:rPr dirty="0" err="1"/>
              <a:t>hores</a:t>
            </a:r>
            <a:r>
              <a:rPr dirty="0"/>
              <a:t> </a:t>
            </a:r>
            <a:r>
              <a:rPr dirty="0" err="1"/>
              <a:t>mínimes</a:t>
            </a:r>
            <a:r>
              <a:rPr dirty="0"/>
              <a:t> de </a:t>
            </a:r>
            <a:r>
              <a:rPr dirty="0" err="1"/>
              <a:t>treball</a:t>
            </a:r>
            <a:r>
              <a:rPr dirty="0"/>
              <a:t> </a:t>
            </a:r>
            <a:r>
              <a:rPr dirty="0" err="1"/>
              <a:t>són</a:t>
            </a:r>
            <a:r>
              <a:rPr dirty="0"/>
              <a:t> les equivalents a 12 ECTS (1920h)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/>
              <a:t>Per a </a:t>
            </a:r>
            <a:r>
              <a:rPr dirty="0" err="1"/>
              <a:t>demanar</a:t>
            </a:r>
            <a:r>
              <a:rPr dirty="0"/>
              <a:t>-ho </a:t>
            </a:r>
            <a:r>
              <a:rPr dirty="0" err="1"/>
              <a:t>cal</a:t>
            </a:r>
            <a:r>
              <a:rPr dirty="0"/>
              <a:t> </a:t>
            </a:r>
            <a:r>
              <a:rPr dirty="0" err="1"/>
              <a:t>indicar</a:t>
            </a:r>
            <a:r>
              <a:rPr dirty="0"/>
              <a:t>:</a:t>
            </a:r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 err="1"/>
              <a:t>Crèdits</a:t>
            </a:r>
            <a:r>
              <a:rPr dirty="0"/>
              <a:t> que </a:t>
            </a:r>
            <a:r>
              <a:rPr dirty="0" err="1"/>
              <a:t>es</a:t>
            </a:r>
            <a:r>
              <a:rPr dirty="0"/>
              <a:t> </a:t>
            </a:r>
            <a:r>
              <a:rPr dirty="0" err="1"/>
              <a:t>volen</a:t>
            </a:r>
            <a:r>
              <a:rPr dirty="0"/>
              <a:t> </a:t>
            </a:r>
            <a:r>
              <a:rPr dirty="0" err="1"/>
              <a:t>reconèixer</a:t>
            </a:r>
            <a:endParaRPr dirty="0"/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 err="1"/>
              <a:t>Certificat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laboral</a:t>
            </a:r>
            <a:r>
              <a:rPr dirty="0"/>
              <a:t> (SS)</a:t>
            </a:r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/>
              <a:t>Document on </a:t>
            </a:r>
            <a:r>
              <a:rPr dirty="0" err="1"/>
              <a:t>s’indiquin</a:t>
            </a:r>
            <a:r>
              <a:rPr dirty="0"/>
              <a:t> les </a:t>
            </a:r>
            <a:r>
              <a:rPr dirty="0" err="1"/>
              <a:t>tasques</a:t>
            </a:r>
            <a:r>
              <a:rPr dirty="0"/>
              <a:t> </a:t>
            </a:r>
            <a:r>
              <a:rPr dirty="0" err="1"/>
              <a:t>realitzades</a:t>
            </a:r>
            <a:r>
              <a:rPr dirty="0"/>
              <a:t>, </a:t>
            </a:r>
            <a:r>
              <a:rPr dirty="0" err="1"/>
              <a:t>signat</a:t>
            </a:r>
            <a:r>
              <a:rPr dirty="0"/>
              <a:t> </a:t>
            </a:r>
            <a:r>
              <a:rPr dirty="0" err="1"/>
              <a:t>pel</a:t>
            </a:r>
            <a:r>
              <a:rPr dirty="0"/>
              <a:t> </a:t>
            </a:r>
            <a:r>
              <a:rPr dirty="0" err="1"/>
              <a:t>responsable</a:t>
            </a:r>
            <a:r>
              <a:rPr dirty="0"/>
              <a:t> de </a:t>
            </a:r>
            <a:r>
              <a:rPr dirty="0" err="1"/>
              <a:t>l’empresa</a:t>
            </a:r>
            <a:endParaRPr dirty="0"/>
          </a:p>
          <a:p>
            <a:pPr lvl="1">
              <a:spcBef>
                <a:spcPts val="500"/>
              </a:spcBef>
              <a:buClr>
                <a:srgbClr val="EEA400"/>
              </a:buClr>
              <a:buFont typeface="Arial"/>
            </a:pPr>
            <a:r>
              <a:rPr dirty="0" err="1"/>
              <a:t>Informe</a:t>
            </a:r>
            <a:r>
              <a:rPr dirty="0"/>
              <a:t> </a:t>
            </a:r>
            <a:r>
              <a:rPr dirty="0" err="1"/>
              <a:t>emès</a:t>
            </a:r>
            <a:r>
              <a:rPr dirty="0"/>
              <a:t> per </a:t>
            </a:r>
            <a:r>
              <a:rPr dirty="0" err="1"/>
              <a:t>l’estudiant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el </a:t>
            </a:r>
            <a:r>
              <a:rPr dirty="0" err="1"/>
              <a:t>qual</a:t>
            </a:r>
            <a:r>
              <a:rPr dirty="0"/>
              <a:t> </a:t>
            </a:r>
            <a:r>
              <a:rPr dirty="0" err="1"/>
              <a:t>s’especifiquin</a:t>
            </a:r>
            <a:r>
              <a:rPr dirty="0"/>
              <a:t> les </a:t>
            </a:r>
            <a:r>
              <a:rPr dirty="0" err="1"/>
              <a:t>tasques</a:t>
            </a:r>
            <a:r>
              <a:rPr dirty="0"/>
              <a:t>, les </a:t>
            </a:r>
            <a:r>
              <a:rPr dirty="0" err="1"/>
              <a:t>funcions</a:t>
            </a:r>
            <a:r>
              <a:rPr dirty="0"/>
              <a:t> </a:t>
            </a:r>
            <a:r>
              <a:rPr dirty="0" err="1"/>
              <a:t>desenvolupades</a:t>
            </a:r>
            <a:r>
              <a:rPr dirty="0"/>
              <a:t>, les </a:t>
            </a:r>
            <a:r>
              <a:rPr dirty="0" err="1"/>
              <a:t>hores</a:t>
            </a:r>
            <a:r>
              <a:rPr dirty="0"/>
              <a:t> de </a:t>
            </a:r>
            <a:r>
              <a:rPr dirty="0" err="1"/>
              <a:t>dedicació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el </a:t>
            </a:r>
            <a:r>
              <a:rPr dirty="0" err="1"/>
              <a:t>calendari</a:t>
            </a:r>
            <a:r>
              <a:rPr dirty="0"/>
              <a:t>.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/>
              <a:t>El </a:t>
            </a:r>
            <a:r>
              <a:rPr dirty="0" err="1"/>
              <a:t>reconeixement</a:t>
            </a:r>
            <a:r>
              <a:rPr dirty="0"/>
              <a:t> </a:t>
            </a:r>
            <a:r>
              <a:rPr dirty="0" err="1"/>
              <a:t>d’experiència</a:t>
            </a:r>
            <a:r>
              <a:rPr dirty="0"/>
              <a:t> </a:t>
            </a:r>
            <a:r>
              <a:rPr dirty="0" err="1"/>
              <a:t>laboral</a:t>
            </a:r>
            <a:r>
              <a:rPr dirty="0"/>
              <a:t> </a:t>
            </a:r>
            <a:r>
              <a:rPr dirty="0" err="1"/>
              <a:t>és</a:t>
            </a:r>
            <a:r>
              <a:rPr dirty="0"/>
              <a:t> </a:t>
            </a:r>
            <a:r>
              <a:rPr dirty="0" err="1"/>
              <a:t>excloent</a:t>
            </a:r>
            <a:r>
              <a:rPr dirty="0"/>
              <a:t> </a:t>
            </a:r>
            <a:r>
              <a:rPr dirty="0" err="1"/>
              <a:t>amb</a:t>
            </a:r>
            <a:r>
              <a:rPr dirty="0"/>
              <a:t> les </a:t>
            </a:r>
            <a:r>
              <a:rPr dirty="0" err="1"/>
              <a:t>pràctiques</a:t>
            </a:r>
            <a:r>
              <a:rPr dirty="0"/>
              <a:t> a </a:t>
            </a:r>
            <a:r>
              <a:rPr dirty="0" err="1"/>
              <a:t>empresa</a:t>
            </a:r>
            <a:r>
              <a:rPr dirty="0"/>
              <a:t>. </a:t>
            </a:r>
          </a:p>
        </p:txBody>
      </p:sp>
      <p:sp>
        <p:nvSpPr>
          <p:cNvPr id="311" name="Título 5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rPr dirty="0"/>
              <a:t>3. Si tries </a:t>
            </a:r>
            <a:r>
              <a:rPr dirty="0" err="1"/>
              <a:t>reconeixement</a:t>
            </a:r>
            <a:r>
              <a:rPr dirty="0"/>
              <a:t> per </a:t>
            </a:r>
            <a:r>
              <a:rPr dirty="0" err="1"/>
              <a:t>experi</a:t>
            </a:r>
            <a:r>
              <a:rPr lang="es-ES" dirty="0"/>
              <a:t>è</a:t>
            </a:r>
            <a:r>
              <a:rPr dirty="0" err="1"/>
              <a:t>ncia</a:t>
            </a:r>
            <a:r>
              <a:rPr dirty="0"/>
              <a:t> </a:t>
            </a:r>
            <a:r>
              <a:rPr dirty="0" err="1"/>
              <a:t>laboral</a:t>
            </a:r>
            <a:r>
              <a:rPr dirty="0"/>
              <a:t>: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ontenidor de contingu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 err="1"/>
              <a:t>Es</a:t>
            </a:r>
            <a:r>
              <a:rPr dirty="0"/>
              <a:t> </a:t>
            </a:r>
            <a:r>
              <a:rPr dirty="0" err="1"/>
              <a:t>poden</a:t>
            </a:r>
            <a:r>
              <a:rPr dirty="0"/>
              <a:t> </a:t>
            </a:r>
            <a:r>
              <a:rPr dirty="0" err="1"/>
              <a:t>reconèixer</a:t>
            </a:r>
            <a:r>
              <a:rPr dirty="0"/>
              <a:t> </a:t>
            </a:r>
            <a:r>
              <a:rPr dirty="0" err="1"/>
              <a:t>els</a:t>
            </a:r>
            <a:r>
              <a:rPr dirty="0"/>
              <a:t> </a:t>
            </a:r>
            <a:r>
              <a:rPr dirty="0" err="1"/>
              <a:t>crèdits</a:t>
            </a:r>
            <a:r>
              <a:rPr dirty="0"/>
              <a:t> </a:t>
            </a:r>
            <a:r>
              <a:rPr dirty="0" err="1"/>
              <a:t>establerts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el </a:t>
            </a:r>
            <a:r>
              <a:rPr dirty="0" err="1"/>
              <a:t>quadre</a:t>
            </a:r>
            <a:r>
              <a:rPr dirty="0"/>
              <a:t> de </a:t>
            </a:r>
            <a:r>
              <a:rPr dirty="0" err="1"/>
              <a:t>convalidació</a:t>
            </a:r>
            <a:r>
              <a:rPr dirty="0"/>
              <a:t> </a:t>
            </a:r>
            <a:r>
              <a:rPr dirty="0" err="1"/>
              <a:t>segons</a:t>
            </a:r>
            <a:r>
              <a:rPr dirty="0"/>
              <a:t> CFGS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grau</a:t>
            </a:r>
            <a:r>
              <a:rPr dirty="0"/>
              <a:t> </a:t>
            </a:r>
            <a:r>
              <a:rPr dirty="0" err="1"/>
              <a:t>cursat</a:t>
            </a:r>
            <a:r>
              <a:rPr dirty="0"/>
              <a:t>.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 err="1"/>
              <a:t>Aquestes</a:t>
            </a:r>
            <a:r>
              <a:rPr dirty="0"/>
              <a:t> </a:t>
            </a:r>
            <a:r>
              <a:rPr dirty="0" err="1"/>
              <a:t>convalidacions</a:t>
            </a:r>
            <a:r>
              <a:rPr dirty="0"/>
              <a:t> les </a:t>
            </a:r>
            <a:r>
              <a:rPr dirty="0" err="1"/>
              <a:t>vàreu</a:t>
            </a:r>
            <a:r>
              <a:rPr dirty="0"/>
              <a:t> </a:t>
            </a:r>
            <a:r>
              <a:rPr dirty="0" err="1"/>
              <a:t>demanar</a:t>
            </a:r>
            <a:r>
              <a:rPr dirty="0"/>
              <a:t>, </a:t>
            </a:r>
            <a:r>
              <a:rPr dirty="0" err="1"/>
              <a:t>en</a:t>
            </a:r>
            <a:r>
              <a:rPr dirty="0"/>
              <a:t> el primer any del </a:t>
            </a:r>
            <a:r>
              <a:rPr dirty="0" err="1"/>
              <a:t>grau</a:t>
            </a:r>
            <a:r>
              <a:rPr dirty="0"/>
              <a:t>. </a:t>
            </a:r>
            <a:r>
              <a:rPr dirty="0" err="1"/>
              <a:t>Quan</a:t>
            </a:r>
            <a:r>
              <a:rPr dirty="0"/>
              <a:t> </a:t>
            </a:r>
            <a:r>
              <a:rPr dirty="0" err="1"/>
              <a:t>realitzeu</a:t>
            </a:r>
            <a:r>
              <a:rPr dirty="0"/>
              <a:t> </a:t>
            </a:r>
            <a:r>
              <a:rPr dirty="0" err="1"/>
              <a:t>l’automatrícula</a:t>
            </a:r>
            <a:r>
              <a:rPr dirty="0"/>
              <a:t> ja les </a:t>
            </a:r>
            <a:r>
              <a:rPr dirty="0" err="1"/>
              <a:t>podreu</a:t>
            </a:r>
            <a:r>
              <a:rPr dirty="0"/>
              <a:t> </a:t>
            </a:r>
            <a:r>
              <a:rPr dirty="0" err="1"/>
              <a:t>matricular</a:t>
            </a:r>
            <a:r>
              <a:rPr dirty="0"/>
              <a:t> (</a:t>
            </a:r>
            <a:r>
              <a:rPr dirty="0" err="1"/>
              <a:t>es</a:t>
            </a:r>
            <a:r>
              <a:rPr dirty="0"/>
              <a:t> </a:t>
            </a:r>
            <a:r>
              <a:rPr dirty="0" err="1"/>
              <a:t>troben</a:t>
            </a:r>
            <a:r>
              <a:rPr dirty="0"/>
              <a:t> a la </a:t>
            </a:r>
            <a:r>
              <a:rPr dirty="0" err="1"/>
              <a:t>pestanya</a:t>
            </a:r>
            <a:r>
              <a:rPr dirty="0"/>
              <a:t> de </a:t>
            </a:r>
            <a:r>
              <a:rPr dirty="0" err="1"/>
              <a:t>reconeixements</a:t>
            </a:r>
            <a:r>
              <a:rPr dirty="0"/>
              <a:t>).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d’altr</a:t>
            </a:r>
            <a:r>
              <a:rPr lang="es-ES" dirty="0"/>
              <a:t>e</a:t>
            </a:r>
            <a:r>
              <a:rPr dirty="0"/>
              <a:t> </a:t>
            </a:r>
            <a:r>
              <a:rPr dirty="0" err="1"/>
              <a:t>cas</a:t>
            </a:r>
            <a:r>
              <a:rPr dirty="0"/>
              <a:t> </a:t>
            </a:r>
            <a:r>
              <a:rPr dirty="0" err="1"/>
              <a:t>posar</a:t>
            </a:r>
            <a:r>
              <a:rPr dirty="0"/>
              <a:t>-se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contacte</a:t>
            </a:r>
            <a:r>
              <a:rPr dirty="0"/>
              <a:t> </a:t>
            </a:r>
            <a:r>
              <a:rPr dirty="0" err="1"/>
              <a:t>amb</a:t>
            </a:r>
            <a:r>
              <a:rPr dirty="0"/>
              <a:t> </a:t>
            </a:r>
            <a:r>
              <a:rPr lang="es-ES" dirty="0"/>
              <a:t>G</a:t>
            </a:r>
            <a:r>
              <a:rPr dirty="0" err="1"/>
              <a:t>estió</a:t>
            </a:r>
            <a:r>
              <a:rPr dirty="0"/>
              <a:t> </a:t>
            </a:r>
            <a:r>
              <a:rPr lang="es-ES" dirty="0"/>
              <a:t>A</a:t>
            </a:r>
            <a:r>
              <a:rPr dirty="0" err="1"/>
              <a:t>cadèmica</a:t>
            </a:r>
            <a:r>
              <a:rPr dirty="0"/>
              <a:t>.</a:t>
            </a:r>
          </a:p>
          <a:p>
            <a:pPr marL="285750" indent="-285750">
              <a:buClr>
                <a:srgbClr val="EEA400"/>
              </a:buClr>
              <a:buSzPct val="100000"/>
              <a:buFont typeface="Arial"/>
              <a:buChar char="•"/>
            </a:pPr>
            <a:r>
              <a:rPr dirty="0"/>
              <a:t>Els </a:t>
            </a:r>
            <a:r>
              <a:rPr dirty="0" err="1"/>
              <a:t>crèdits</a:t>
            </a:r>
            <a:r>
              <a:rPr dirty="0"/>
              <a:t> </a:t>
            </a:r>
            <a:r>
              <a:rPr dirty="0" err="1"/>
              <a:t>optatius</a:t>
            </a:r>
            <a:r>
              <a:rPr dirty="0"/>
              <a:t> de CFGS es tract</a:t>
            </a:r>
            <a:r>
              <a:rPr lang="es-ES" dirty="0"/>
              <a:t>en</a:t>
            </a:r>
            <a:r>
              <a:rPr dirty="0"/>
              <a:t> com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assignatura</a:t>
            </a:r>
            <a:r>
              <a:rPr dirty="0"/>
              <a:t> </a:t>
            </a:r>
            <a:r>
              <a:rPr dirty="0" err="1"/>
              <a:t>optativa</a:t>
            </a:r>
            <a:r>
              <a:rPr dirty="0"/>
              <a:t>.</a:t>
            </a:r>
          </a:p>
        </p:txBody>
      </p:sp>
      <p:sp>
        <p:nvSpPr>
          <p:cNvPr id="314" name="Título 5"/>
          <p:cNvSpPr txBox="1">
            <a:spLocks noGrp="1"/>
          </p:cNvSpPr>
          <p:nvPr>
            <p:ph type="title"/>
          </p:nvPr>
        </p:nvSpPr>
        <p:spPr>
          <a:xfrm>
            <a:off x="838200" y="58991"/>
            <a:ext cx="10515600" cy="590177"/>
          </a:xfrm>
          <a:prstGeom prst="rect">
            <a:avLst/>
          </a:prstGeom>
        </p:spPr>
        <p:txBody>
          <a:bodyPr/>
          <a:lstStyle/>
          <a:p>
            <a:r>
              <a:t>4. Si s’ha cursat un CFGS concordant al grau: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lantilla Tecnocampus">
  <a:themeElements>
    <a:clrScheme name="Plantilla Tecnocampus">
      <a:dk1>
        <a:srgbClr val="333333"/>
      </a:dk1>
      <a:lt1>
        <a:srgbClr val="FFFFFF"/>
      </a:lt1>
      <a:dk2>
        <a:srgbClr val="A7A7A7"/>
      </a:dk2>
      <a:lt2>
        <a:srgbClr val="535353"/>
      </a:lt2>
      <a:accent1>
        <a:srgbClr val="EDA300"/>
      </a:accent1>
      <a:accent2>
        <a:srgbClr val="FF7D78"/>
      </a:accent2>
      <a:accent3>
        <a:srgbClr val="70C8CB"/>
      </a:accent3>
      <a:accent4>
        <a:srgbClr val="15C287"/>
      </a:accent4>
      <a:accent5>
        <a:srgbClr val="DDE432"/>
      </a:accent5>
      <a:accent6>
        <a:srgbClr val="DDA1E5"/>
      </a:accent6>
      <a:hlink>
        <a:srgbClr val="0000FF"/>
      </a:hlink>
      <a:folHlink>
        <a:srgbClr val="FF00FF"/>
      </a:folHlink>
    </a:clrScheme>
    <a:fontScheme name="Plantilla Tecnocampu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Plantilla Tecnocamp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3333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norm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lantilla Tecnocampus">
  <a:themeElements>
    <a:clrScheme name="Plantilla Tecnocamp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DA300"/>
      </a:accent1>
      <a:accent2>
        <a:srgbClr val="FF7D78"/>
      </a:accent2>
      <a:accent3>
        <a:srgbClr val="70C8CB"/>
      </a:accent3>
      <a:accent4>
        <a:srgbClr val="15C287"/>
      </a:accent4>
      <a:accent5>
        <a:srgbClr val="DDE432"/>
      </a:accent5>
      <a:accent6>
        <a:srgbClr val="DDA1E5"/>
      </a:accent6>
      <a:hlink>
        <a:srgbClr val="0000FF"/>
      </a:hlink>
      <a:folHlink>
        <a:srgbClr val="FF00FF"/>
      </a:folHlink>
    </a:clrScheme>
    <a:fontScheme name="Plantilla Tecnocampu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Plantilla Tecnocamp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3333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norm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1079</Words>
  <Application>Microsoft Office PowerPoint</Application>
  <PresentationFormat>Panorámica</PresentationFormat>
  <Paragraphs>147</Paragraphs>
  <Slides>17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Jigsaw</vt:lpstr>
      <vt:lpstr>Times New Roman</vt:lpstr>
      <vt:lpstr>Wingdings</vt:lpstr>
      <vt:lpstr>Plantilla Tecnocampus</vt:lpstr>
      <vt:lpstr>Hoja de cálculo de Microsoft Excel</vt:lpstr>
      <vt:lpstr>Grau en Disseny i Producció de Videojocs</vt:lpstr>
      <vt:lpstr>Optativitat</vt:lpstr>
      <vt:lpstr>Optativitat: 20 ECTS</vt:lpstr>
      <vt:lpstr>1. Si tries assignatures optatives:</vt:lpstr>
      <vt:lpstr>Exemple ponderació optativitat: 20 ECTS total</vt:lpstr>
      <vt:lpstr>2. Si tries pràctiques externes (curriculars)</vt:lpstr>
      <vt:lpstr>2. Si tries pràctiques externes (curriculars)</vt:lpstr>
      <vt:lpstr>3. Si tries reconeixement per experiència laboral:</vt:lpstr>
      <vt:lpstr>4. Si s’ha cursat un CFGS concordant al grau:</vt:lpstr>
      <vt:lpstr>5. Si tries crèdits RAC</vt:lpstr>
      <vt:lpstr>Treball Final de Grau (TFG)</vt:lpstr>
      <vt:lpstr>TFG: 20 ECTS</vt:lpstr>
      <vt:lpstr>TFG: Tipologies</vt:lpstr>
      <vt:lpstr>TFG: Exemples</vt:lpstr>
      <vt:lpstr>TFG: Calendari 2021-22</vt:lpstr>
      <vt:lpstr>Dubtes, preguntes?</vt:lpstr>
      <vt:lpstr>Grau en Disseny i Producció de Videojocs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Grau en Disseny i Producció de Videojocs</dc:title>
  <dc:creator>Anton</dc:creator>
  <cp:lastModifiedBy>Alexandra Samper Martínez</cp:lastModifiedBy>
  <cp:revision>14</cp:revision>
  <dcterms:modified xsi:type="dcterms:W3CDTF">2022-04-19T09:03:47Z</dcterms:modified>
</cp:coreProperties>
</file>